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3"/>
  </p:notesMasterIdLst>
  <p:sldIdLst>
    <p:sldId id="256" r:id="rId2"/>
    <p:sldId id="259" r:id="rId3"/>
    <p:sldId id="268" r:id="rId4"/>
    <p:sldId id="278" r:id="rId5"/>
    <p:sldId id="257" r:id="rId6"/>
    <p:sldId id="277" r:id="rId7"/>
    <p:sldId id="283" r:id="rId8"/>
    <p:sldId id="395" r:id="rId9"/>
    <p:sldId id="321" r:id="rId10"/>
    <p:sldId id="322" r:id="rId11"/>
    <p:sldId id="388" r:id="rId12"/>
    <p:sldId id="411" r:id="rId13"/>
    <p:sldId id="374" r:id="rId14"/>
    <p:sldId id="381" r:id="rId15"/>
    <p:sldId id="412" r:id="rId16"/>
    <p:sldId id="276" r:id="rId17"/>
    <p:sldId id="260" r:id="rId18"/>
    <p:sldId id="323" r:id="rId19"/>
    <p:sldId id="261" r:id="rId20"/>
    <p:sldId id="422" r:id="rId21"/>
    <p:sldId id="420" r:id="rId22"/>
    <p:sldId id="421" r:id="rId23"/>
    <p:sldId id="424" r:id="rId24"/>
    <p:sldId id="423" r:id="rId25"/>
    <p:sldId id="262" r:id="rId26"/>
    <p:sldId id="396" r:id="rId27"/>
    <p:sldId id="263" r:id="rId28"/>
    <p:sldId id="264" r:id="rId29"/>
    <p:sldId id="375" r:id="rId30"/>
    <p:sldId id="425" r:id="rId31"/>
    <p:sldId id="429" r:id="rId32"/>
    <p:sldId id="275" r:id="rId33"/>
    <p:sldId id="279" r:id="rId34"/>
    <p:sldId id="397" r:id="rId35"/>
    <p:sldId id="400" r:id="rId36"/>
    <p:sldId id="413" r:id="rId37"/>
    <p:sldId id="269" r:id="rId38"/>
    <p:sldId id="265" r:id="rId39"/>
    <p:sldId id="328" r:id="rId40"/>
    <p:sldId id="271" r:id="rId41"/>
    <p:sldId id="274" r:id="rId42"/>
    <p:sldId id="266" r:id="rId43"/>
    <p:sldId id="272" r:id="rId44"/>
    <p:sldId id="267" r:id="rId45"/>
    <p:sldId id="281" r:id="rId46"/>
    <p:sldId id="282" r:id="rId47"/>
    <p:sldId id="324" r:id="rId48"/>
    <p:sldId id="325" r:id="rId49"/>
    <p:sldId id="427" r:id="rId50"/>
    <p:sldId id="284" r:id="rId51"/>
    <p:sldId id="385" r:id="rId52"/>
    <p:sldId id="398" r:id="rId53"/>
    <p:sldId id="285" r:id="rId54"/>
    <p:sldId id="286" r:id="rId55"/>
    <p:sldId id="399" r:id="rId56"/>
    <p:sldId id="287" r:id="rId57"/>
    <p:sldId id="288" r:id="rId58"/>
    <p:sldId id="289" r:id="rId59"/>
    <p:sldId id="332" r:id="rId60"/>
    <p:sldId id="333" r:id="rId61"/>
    <p:sldId id="334" r:id="rId62"/>
    <p:sldId id="335" r:id="rId63"/>
    <p:sldId id="331" r:id="rId64"/>
    <p:sldId id="430" r:id="rId65"/>
    <p:sldId id="293" r:id="rId66"/>
    <p:sldId id="294" r:id="rId67"/>
    <p:sldId id="295" r:id="rId68"/>
    <p:sldId id="386" r:id="rId69"/>
    <p:sldId id="296" r:id="rId70"/>
    <p:sldId id="297" r:id="rId71"/>
    <p:sldId id="298" r:id="rId72"/>
    <p:sldId id="387" r:id="rId73"/>
    <p:sldId id="419" r:id="rId74"/>
    <p:sldId id="300" r:id="rId75"/>
    <p:sldId id="329" r:id="rId76"/>
    <p:sldId id="330" r:id="rId77"/>
    <p:sldId id="336" r:id="rId78"/>
    <p:sldId id="337" r:id="rId79"/>
    <p:sldId id="338" r:id="rId80"/>
    <p:sldId id="401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02" r:id="rId89"/>
    <p:sldId id="376" r:id="rId90"/>
    <p:sldId id="415" r:id="rId91"/>
    <p:sldId id="303" r:id="rId92"/>
    <p:sldId id="402" r:id="rId93"/>
    <p:sldId id="304" r:id="rId94"/>
    <p:sldId id="305" r:id="rId95"/>
    <p:sldId id="306" r:id="rId96"/>
    <p:sldId id="307" r:id="rId97"/>
    <p:sldId id="389" r:id="rId98"/>
    <p:sldId id="346" r:id="rId99"/>
    <p:sldId id="347" r:id="rId100"/>
    <p:sldId id="348" r:id="rId101"/>
    <p:sldId id="349" r:id="rId102"/>
    <p:sldId id="350" r:id="rId103"/>
    <p:sldId id="383" r:id="rId104"/>
    <p:sldId id="416" r:id="rId105"/>
    <p:sldId id="351" r:id="rId106"/>
    <p:sldId id="352" r:id="rId107"/>
    <p:sldId id="405" r:id="rId108"/>
    <p:sldId id="353" r:id="rId109"/>
    <p:sldId id="354" r:id="rId110"/>
    <p:sldId id="355" r:id="rId111"/>
    <p:sldId id="356" r:id="rId112"/>
    <p:sldId id="357" r:id="rId113"/>
    <p:sldId id="358" r:id="rId114"/>
    <p:sldId id="359" r:id="rId115"/>
    <p:sldId id="311" r:id="rId116"/>
    <p:sldId id="382" r:id="rId117"/>
    <p:sldId id="417" r:id="rId118"/>
    <p:sldId id="312" r:id="rId119"/>
    <p:sldId id="313" r:id="rId120"/>
    <p:sldId id="408" r:id="rId121"/>
    <p:sldId id="314" r:id="rId122"/>
    <p:sldId id="315" r:id="rId123"/>
    <p:sldId id="316" r:id="rId124"/>
    <p:sldId id="390" r:id="rId125"/>
    <p:sldId id="360" r:id="rId126"/>
    <p:sldId id="361" r:id="rId127"/>
    <p:sldId id="362" r:id="rId128"/>
    <p:sldId id="363" r:id="rId129"/>
    <p:sldId id="364" r:id="rId130"/>
    <p:sldId id="407" r:id="rId131"/>
    <p:sldId id="418" r:id="rId132"/>
    <p:sldId id="365" r:id="rId133"/>
    <p:sldId id="410" r:id="rId134"/>
    <p:sldId id="366" r:id="rId135"/>
    <p:sldId id="367" r:id="rId136"/>
    <p:sldId id="368" r:id="rId137"/>
    <p:sldId id="369" r:id="rId138"/>
    <p:sldId id="409" r:id="rId139"/>
    <p:sldId id="370" r:id="rId140"/>
    <p:sldId id="371" r:id="rId141"/>
    <p:sldId id="372" r:id="rId142"/>
    <p:sldId id="373" r:id="rId143"/>
    <p:sldId id="326" r:id="rId144"/>
    <p:sldId id="327" r:id="rId145"/>
    <p:sldId id="391" r:id="rId146"/>
    <p:sldId id="392" r:id="rId147"/>
    <p:sldId id="394" r:id="rId148"/>
    <p:sldId id="393" r:id="rId149"/>
    <p:sldId id="414" r:id="rId150"/>
    <p:sldId id="426" r:id="rId151"/>
    <p:sldId id="258" r:id="rId152"/>
  </p:sldIdLst>
  <p:sldSz cx="9144000" cy="6858000" type="screen4x3"/>
  <p:notesSz cx="7099300" cy="9385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000"/>
    <a:srgbClr val="D5F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2" autoAdjust="0"/>
    <p:restoredTop sz="95181" autoAdjust="0"/>
  </p:normalViewPr>
  <p:slideViewPr>
    <p:cSldViewPr snapToGrid="0" snapToObjects="1">
      <p:cViewPr>
        <p:scale>
          <a:sx n="108" d="100"/>
          <a:sy n="108" d="100"/>
        </p:scale>
        <p:origin x="96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69265"/>
          </a:xfrm>
          <a:prstGeom prst="rect">
            <a:avLst/>
          </a:prstGeom>
        </p:spPr>
        <p:txBody>
          <a:bodyPr vert="horz" lIns="94192" tIns="47096" rIns="94192" bIns="4709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469265"/>
          </a:xfrm>
          <a:prstGeom prst="rect">
            <a:avLst/>
          </a:prstGeom>
        </p:spPr>
        <p:txBody>
          <a:bodyPr vert="horz" lIns="94192" tIns="47096" rIns="94192" bIns="47096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92" tIns="47096" rIns="94192" bIns="4709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458018"/>
            <a:ext cx="5679440" cy="4223385"/>
          </a:xfrm>
          <a:prstGeom prst="rect">
            <a:avLst/>
          </a:prstGeom>
        </p:spPr>
        <p:txBody>
          <a:bodyPr vert="horz" lIns="94192" tIns="47096" rIns="94192" bIns="4709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4406"/>
            <a:ext cx="3076363" cy="469265"/>
          </a:xfrm>
          <a:prstGeom prst="rect">
            <a:avLst/>
          </a:prstGeom>
        </p:spPr>
        <p:txBody>
          <a:bodyPr vert="horz" lIns="94192" tIns="47096" rIns="94192" bIns="4709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8914406"/>
            <a:ext cx="3076363" cy="469265"/>
          </a:xfrm>
          <a:prstGeom prst="rect">
            <a:avLst/>
          </a:prstGeom>
        </p:spPr>
        <p:txBody>
          <a:bodyPr vert="horz" lIns="94192" tIns="47096" rIns="94192" bIns="47096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row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4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actually 0- but really small.  </a:t>
            </a:r>
            <a:r>
              <a:rPr lang="en-US" dirty="0" err="1"/>
              <a:t>Matlab</a:t>
            </a:r>
            <a:r>
              <a:rPr lang="en-US" dirty="0"/>
              <a:t> outputs matrix to look like 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6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column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0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cruising condition Mach = 3.2</a:t>
            </a:r>
          </a:p>
          <a:p>
            <a:r>
              <a:rPr lang="en-US" dirty="0"/>
              <a:t>Goal: Maintain realistic actuator dynamics while obtaining best disturbance response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7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cruising condition Mach = 3.2</a:t>
            </a:r>
          </a:p>
          <a:p>
            <a:r>
              <a:rPr lang="en-US" dirty="0"/>
              <a:t>Goal: Maintain realistic actuator dynamics while obtaining best disturbance response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83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cruising condition Mach = 3.2</a:t>
            </a:r>
          </a:p>
          <a:p>
            <a:r>
              <a:rPr lang="en-US" dirty="0"/>
              <a:t>Goal: Maintain realistic actuator dynamics while obtaining best disturbance response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6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cruising condition Mach = 3.2</a:t>
            </a:r>
          </a:p>
          <a:p>
            <a:r>
              <a:rPr lang="en-US" dirty="0"/>
              <a:t>Goal: Maintain realistic actuator dynamics while obtaining best disturbance response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7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35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actually 0- but really small.  </a:t>
            </a:r>
            <a:r>
              <a:rPr lang="en-US" dirty="0" err="1"/>
              <a:t>Matlab</a:t>
            </a:r>
            <a:r>
              <a:rPr lang="en-US" dirty="0"/>
              <a:t> outputs matrix to look like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9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ademicBdlg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893" y="171451"/>
            <a:ext cx="8801737" cy="65151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897182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66101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/>
          </a:bodyPr>
          <a:lstStyle>
            <a:lvl1pPr>
              <a:defRPr sz="6000" b="0" i="0">
                <a:solidFill>
                  <a:schemeClr val="bg1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35390"/>
            <a:ext cx="64008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3540" y="843669"/>
            <a:ext cx="716920" cy="5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9039"/>
            <a:ext cx="8229600" cy="1143000"/>
          </a:xfrm>
        </p:spPr>
        <p:txBody>
          <a:bodyPr/>
          <a:lstStyle>
            <a:lvl1pPr algn="l">
              <a:defRPr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88" y="2332039"/>
            <a:ext cx="7852611" cy="37941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26071" y="1440499"/>
            <a:ext cx="91440" cy="64008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4767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94021"/>
            <a:ext cx="40386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94021"/>
            <a:ext cx="40386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670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0709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46860"/>
            <a:ext cx="4040188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230709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946860"/>
            <a:ext cx="4041775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42" y="152400"/>
            <a:ext cx="8826412" cy="655864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86407" y="2180070"/>
            <a:ext cx="7148285" cy="2527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86407" y="2860427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059059" y="2860427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896" y="1711418"/>
            <a:ext cx="937304" cy="93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872522"/>
            <a:ext cx="6096000" cy="1143000"/>
          </a:xfrm>
        </p:spPr>
        <p:txBody>
          <a:bodyPr>
            <a:normAutofit/>
          </a:bodyPr>
          <a:lstStyle>
            <a:lvl1pPr>
              <a:defRPr sz="42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ademicBdlg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893" y="171451"/>
            <a:ext cx="8801737" cy="65151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8897182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66101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1171074"/>
            <a:ext cx="3008313" cy="1162051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71074"/>
            <a:ext cx="5111750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2406316"/>
            <a:ext cx="3008313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>
            <a:no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06905"/>
            <a:ext cx="54864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071" y="274640"/>
            <a:ext cx="8697402" cy="7051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7983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22834"/>
            <a:ext cx="8229600" cy="400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152403" y="6575107"/>
            <a:ext cx="7050313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>
              <a:ln w="3175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7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5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5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5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54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SR-71 Control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Victoria Nagorski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58716" y="392338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88C4-12F9-442F-AA2A-E853B5EF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Actuators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BB797-4F2B-42CC-9638-DF16015E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647950"/>
            <a:ext cx="4562726" cy="3114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FC14E3-674F-4C6B-9FEC-7D1F061F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544" y="2743200"/>
            <a:ext cx="1336256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730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518" y="1189039"/>
            <a:ext cx="7823719" cy="1143000"/>
          </a:xfrm>
        </p:spPr>
        <p:txBody>
          <a:bodyPr>
            <a:normAutofit/>
          </a:bodyPr>
          <a:lstStyle/>
          <a:p>
            <a:r>
              <a:rPr lang="en-US" dirty="0"/>
              <a:t>Plots - Commands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DFC00D1-F702-4781-8DFD-F9FEADD3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35969"/>
            <a:ext cx="6010275" cy="45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966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Rates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C6BAA21-CFE7-47A8-B8F5-B943C1609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16931"/>
            <a:ext cx="5876925" cy="440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88FF81-9E95-47B4-BCC7-A1B087E2377C}"/>
                  </a:ext>
                </a:extLst>
              </p:cNvPr>
              <p:cNvSpPr txBox="1"/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88FF81-9E95-47B4-BCC7-A1B087E23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BA4060-D8EF-4F85-878D-5E4627D0DDB8}"/>
                  </a:ext>
                </a:extLst>
              </p:cNvPr>
              <p:cNvSpPr txBox="1"/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BA4060-D8EF-4F85-878D-5E4627D0D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blipFill>
                <a:blip r:embed="rId4"/>
                <a:stretch>
                  <a:fillRect l="-2410" t="-3061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28556AAE-2EDD-4A73-898D-E6293220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02027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145F08D9-18C9-4A57-863D-D0CEF5FD7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90" y="4700699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5096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38" y="2872522"/>
            <a:ext cx="663526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Closed-Loop || PI-NZSP Design</a:t>
            </a:r>
            <a:br>
              <a:rPr lang="en-US" dirty="0"/>
            </a:br>
            <a:r>
              <a:rPr lang="en-US" dirty="0"/>
              <a:t>Sinusoidal Input</a:t>
            </a:r>
          </a:p>
        </p:txBody>
      </p:sp>
    </p:spTree>
    <p:extLst>
      <p:ext uri="{BB962C8B-B14F-4D97-AF65-F5344CB8AC3E}">
        <p14:creationId xmlns:p14="http://schemas.microsoft.com/office/powerpoint/2010/main" val="2376846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0CA7-8819-4444-8759-90961CC5C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New State and Control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B88B6-E9CC-40F5-B59A-8561155E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01" y="2898685"/>
            <a:ext cx="4523193" cy="3406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FA3E5-2DE6-4E73-9819-3F5A1464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07" y="3028950"/>
            <a:ext cx="1510386" cy="187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341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8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Controllable: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2C13EA5-C7CC-4863-AE68-2B9046B0A08C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D7D20-DDDB-4A4B-8BA2-67B9D437BF73}"/>
              </a:ext>
            </a:extLst>
          </p:cNvPr>
          <p:cNvSpPr txBox="1"/>
          <p:nvPr/>
        </p:nvSpPr>
        <p:spPr>
          <a:xfrm>
            <a:off x="2637378" y="6092168"/>
            <a:ext cx="386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 is observable and controllable.</a:t>
            </a:r>
          </a:p>
        </p:txBody>
      </p:sp>
    </p:spTree>
    <p:extLst>
      <p:ext uri="{BB962C8B-B14F-4D97-AF65-F5344CB8AC3E}">
        <p14:creationId xmlns:p14="http://schemas.microsoft.com/office/powerpoint/2010/main" val="329959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Closed Loop A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AD2AC-13F9-4E65-95BA-4AA3939C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80" y="2895737"/>
            <a:ext cx="4922439" cy="363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333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E1D18-6C1D-4AF8-80D4-DAD5EC00504A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B0262-DD56-4CA6-A1AE-EE804442BB36}"/>
              </a:ext>
            </a:extLst>
          </p:cNvPr>
          <p:cNvSpPr txBox="1"/>
          <p:nvPr/>
        </p:nvSpPr>
        <p:spPr>
          <a:xfrm>
            <a:off x="3741231" y="6080738"/>
            <a:ext cx="180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Unstable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7E2D5-DC70-46AD-B5CF-B16A55C3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2841806"/>
            <a:ext cx="4552950" cy="32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16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84E65-C1C4-483E-A9EE-D6B924D0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19" y="2950165"/>
            <a:ext cx="5033962" cy="35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6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Damping Rations, Frequencies, and Rise Time Constants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59F9D-6B7A-4DA2-AD57-34F52CF6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9000"/>
            <a:ext cx="8077200" cy="30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681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Chosen Weighted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8E6DE-7173-404A-83AC-63FE1F96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4" y="2957850"/>
            <a:ext cx="5667375" cy="2711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93ADB2-6311-4A3C-856C-0E841EA9B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49" y="4013649"/>
            <a:ext cx="1833562" cy="100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3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Input for NZSP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Input was the constant being tracked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Track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change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seconds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Originally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, but SR-71 did not respond well to the change.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7794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B805C-231D-473B-8E80-55A24510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9272"/>
            <a:ext cx="5661684" cy="4210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DF9C48-09DA-461F-9CC3-E79FBC11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584" y="2428083"/>
            <a:ext cx="1818515" cy="1952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69E66-84C4-47B9-81B7-8052284F8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427" y="4799896"/>
            <a:ext cx="1680745" cy="802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7D42A2-282C-46E0-B87A-84B8DA5C7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530702"/>
            <a:ext cx="4650231" cy="176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200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States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4D43175-19E5-4829-AE25-9E4DA42DA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7" b="4963"/>
          <a:stretch/>
        </p:blipFill>
        <p:spPr>
          <a:xfrm>
            <a:off x="248840" y="2228850"/>
            <a:ext cx="4275536" cy="42005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266FF6-99E2-433C-9729-5AE4682F8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100" y="2483645"/>
            <a:ext cx="4666060" cy="37941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simulated state followed the desired state output with minimal error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System performed better without PI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faster sampling time</a:t>
            </a:r>
          </a:p>
        </p:txBody>
      </p:sp>
    </p:spTree>
    <p:extLst>
      <p:ext uri="{BB962C8B-B14F-4D97-AF65-F5344CB8AC3E}">
        <p14:creationId xmlns:p14="http://schemas.microsoft.com/office/powerpoint/2010/main" val="11360509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189039"/>
            <a:ext cx="8355563" cy="1143000"/>
          </a:xfrm>
        </p:spPr>
        <p:txBody>
          <a:bodyPr>
            <a:normAutofit/>
          </a:bodyPr>
          <a:lstStyle/>
          <a:p>
            <a:r>
              <a:rPr lang="en-US" dirty="0"/>
              <a:t>Plots - Controls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6209B9-C612-462B-9005-8293A7A75C74}"/>
                  </a:ext>
                </a:extLst>
              </p:cNvPr>
              <p:cNvSpPr txBox="1"/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6209B9-C612-462B-9005-8293A7A75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blipFill>
                <a:blip r:embed="rId2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21AEA-E019-4A37-861D-9BE12118FA0B}"/>
                  </a:ext>
                </a:extLst>
              </p:cNvPr>
              <p:cNvSpPr txBox="1"/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21AEA-E019-4A37-861D-9BE12118F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A2AE1FE0-DE6A-4083-B97D-69CE96CF5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58010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E8544B8E-ED2F-4271-9CA5-E288EC2FE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4734138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06DBD27-4EC4-41A5-B684-3F8B88F0BA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1" r="6371"/>
          <a:stretch/>
        </p:blipFill>
        <p:spPr>
          <a:xfrm>
            <a:off x="377946" y="2055952"/>
            <a:ext cx="5253022" cy="43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07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518" y="1189039"/>
            <a:ext cx="7823719" cy="1143000"/>
          </a:xfrm>
        </p:spPr>
        <p:txBody>
          <a:bodyPr>
            <a:normAutofit/>
          </a:bodyPr>
          <a:lstStyle/>
          <a:p>
            <a:r>
              <a:rPr lang="en-US" dirty="0"/>
              <a:t>Plots - Commands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9DC429D-5CF6-43E3-9932-81FD1DE0B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2"/>
          <a:stretch/>
        </p:blipFill>
        <p:spPr>
          <a:xfrm>
            <a:off x="1574799" y="2078036"/>
            <a:ext cx="5994401" cy="440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399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E7B56-3B58-4D6C-ABA2-5D5B922E03B4}"/>
                  </a:ext>
                </a:extLst>
              </p:cNvPr>
              <p:cNvSpPr txBox="1"/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E7B56-3B58-4D6C-ABA2-5D5B922E0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blipFill>
                <a:blip r:embed="rId2"/>
                <a:stretch>
                  <a:fillRect l="-2410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0E6084-1BB7-48B1-BD81-09D79D4C8D50}"/>
                  </a:ext>
                </a:extLst>
              </p:cNvPr>
              <p:cNvSpPr txBox="1"/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0E6084-1BB7-48B1-BD81-09D79D4C8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3061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D5369356-1C63-4B01-B04A-0581BF04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02027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B95CB77B-95F2-402C-AFF0-5B23C029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90" y="4700699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6EE9A057-0CB9-47C7-976D-920EE8AF3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" y="2124074"/>
            <a:ext cx="57531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065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46" y="2872522"/>
            <a:ext cx="661181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Closed-Loop || PIF-NZSP-CRW Design</a:t>
            </a:r>
            <a:br>
              <a:rPr lang="en-US" dirty="0"/>
            </a:br>
            <a:r>
              <a:rPr lang="en-US" dirty="0"/>
              <a:t>Step Input</a:t>
            </a:r>
          </a:p>
        </p:txBody>
      </p:sp>
    </p:spTree>
    <p:extLst>
      <p:ext uri="{BB962C8B-B14F-4D97-AF65-F5344CB8AC3E}">
        <p14:creationId xmlns:p14="http://schemas.microsoft.com/office/powerpoint/2010/main" val="23712363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0CA7-8819-4444-8759-90961CC5C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New State and Control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6774F-FCB0-4DE6-BA1B-F217B7C0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81" y="2907013"/>
            <a:ext cx="3955854" cy="3474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2B7A8-B5B7-4980-86FA-C12416C7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49" y="3933825"/>
            <a:ext cx="1555853" cy="19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54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=10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Controllable: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2C13EA5-C7CC-4863-AE68-2B9046B0A08C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D7D20-DDDB-4A4B-8BA2-67B9D437BF73}"/>
              </a:ext>
            </a:extLst>
          </p:cNvPr>
          <p:cNvSpPr txBox="1"/>
          <p:nvPr/>
        </p:nvSpPr>
        <p:spPr>
          <a:xfrm>
            <a:off x="2637378" y="6092168"/>
            <a:ext cx="386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 is observable and controllable.</a:t>
            </a:r>
          </a:p>
        </p:txBody>
      </p:sp>
    </p:spTree>
    <p:extLst>
      <p:ext uri="{BB962C8B-B14F-4D97-AF65-F5344CB8AC3E}">
        <p14:creationId xmlns:p14="http://schemas.microsoft.com/office/powerpoint/2010/main" val="9668896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Closed Loop 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AE40D-18FD-4B66-B645-382939C2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2895704"/>
            <a:ext cx="4202931" cy="36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953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AA3B6-B322-449A-861E-5458AE5A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83" y="3079215"/>
            <a:ext cx="3737634" cy="2976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8297D-890C-4987-BCAC-2124CB26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02" y="3257550"/>
            <a:ext cx="1895475" cy="1462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00FD1-06DD-4B51-AC79-8DD1D91D1B5B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97706-1F67-491E-AF82-09D67086D91A}"/>
              </a:ext>
            </a:extLst>
          </p:cNvPr>
          <p:cNvSpPr txBox="1"/>
          <p:nvPr/>
        </p:nvSpPr>
        <p:spPr>
          <a:xfrm>
            <a:off x="3807906" y="6086323"/>
            <a:ext cx="190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Unstable System</a:t>
            </a:r>
          </a:p>
        </p:txBody>
      </p:sp>
    </p:spTree>
    <p:extLst>
      <p:ext uri="{BB962C8B-B14F-4D97-AF65-F5344CB8AC3E}">
        <p14:creationId xmlns:p14="http://schemas.microsoft.com/office/powerpoint/2010/main" val="425078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Input for NZSP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0CA7-8819-4444-8759-90961CC5C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Building step function for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Ramp exits in beginning to show natural adjustment to the step function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0197487-4FA6-4D33-A720-F0FAC1B31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3" y="4070241"/>
            <a:ext cx="8481167" cy="2211161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B67567A3-06D4-4B9C-A2D7-CF8B55DDC2A9}"/>
              </a:ext>
            </a:extLst>
          </p:cNvPr>
          <p:cNvSpPr/>
          <p:nvPr/>
        </p:nvSpPr>
        <p:spPr>
          <a:xfrm>
            <a:off x="2171700" y="4616338"/>
            <a:ext cx="457200" cy="1150937"/>
          </a:xfrm>
          <a:prstGeom prst="rightBrace">
            <a:avLst/>
          </a:prstGeom>
          <a:ln>
            <a:solidFill>
              <a:srgbClr val="5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CCE0490-37EB-4046-B93B-262AD3D6A04E}"/>
              </a:ext>
            </a:extLst>
          </p:cNvPr>
          <p:cNvSpPr/>
          <p:nvPr/>
        </p:nvSpPr>
        <p:spPr>
          <a:xfrm rot="16200000">
            <a:off x="4767264" y="1442926"/>
            <a:ext cx="457200" cy="5800728"/>
          </a:xfrm>
          <a:prstGeom prst="rightBrace">
            <a:avLst>
              <a:gd name="adj1" fmla="val 8333"/>
              <a:gd name="adj2" fmla="val 93674"/>
            </a:avLst>
          </a:prstGeom>
          <a:ln>
            <a:solidFill>
              <a:srgbClr val="5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DDF9CC-E83C-4874-A6A3-7E1A1B2C4A9B}"/>
                  </a:ext>
                </a:extLst>
              </p:cNvPr>
              <p:cNvSpPr txBox="1"/>
              <p:nvPr/>
            </p:nvSpPr>
            <p:spPr>
              <a:xfrm>
                <a:off x="2628900" y="4885151"/>
                <a:ext cx="2892285" cy="613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𝑟𝑒𝑞𝑢𝑖𝑟𝑒𝑚𝑒𝑛𝑡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DDF9CC-E83C-4874-A6A3-7E1A1B2C4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4885151"/>
                <a:ext cx="2892285" cy="613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44648E-D4E7-4372-A4F7-3514A63BAF89}"/>
                  </a:ext>
                </a:extLst>
              </p:cNvPr>
              <p:cNvSpPr txBox="1"/>
              <p:nvPr/>
            </p:nvSpPr>
            <p:spPr>
              <a:xfrm>
                <a:off x="7002409" y="3499887"/>
                <a:ext cx="15654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Desired step 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44648E-D4E7-4372-A4F7-3514A63BA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409" y="3499887"/>
                <a:ext cx="1565415" cy="646331"/>
              </a:xfrm>
              <a:prstGeom prst="rect">
                <a:avLst/>
              </a:prstGeom>
              <a:blipFill>
                <a:blip r:embed="rId4"/>
                <a:stretch>
                  <a:fillRect l="-35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5509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F62F4-6BC3-4469-88C2-1FAC7431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" y="2891395"/>
            <a:ext cx="4177502" cy="3395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68EFF-687C-4ABE-9F55-80CEA3D56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256" y="3133725"/>
            <a:ext cx="2102692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264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Damping Rations, Frequencies, and Rise Time Constants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065E7-3AE8-48E5-A19E-0C86CDF49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3475039"/>
            <a:ext cx="5819775" cy="26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081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Chosen Weighted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B167D-BB4D-43F6-B624-D28C7A889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81" y="2886198"/>
            <a:ext cx="5405437" cy="254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3A94C-AFC3-4AA5-87CC-A249624E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368" y="5459534"/>
            <a:ext cx="20002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97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F7E0D-DE05-4C62-BE16-23C3AE40A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16" y="2190749"/>
            <a:ext cx="4627789" cy="4181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04B86-2127-451B-A6AA-C245AB26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22" y="3080544"/>
            <a:ext cx="1604962" cy="84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DA5E1-637F-4C20-8F54-C82C656E5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748" y="2469357"/>
            <a:ext cx="1489331" cy="1919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43D1CF-6706-4B32-A397-29DCDC588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150" y="4525962"/>
            <a:ext cx="4888909" cy="184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564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Steady State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669F8-32AB-4359-B59A-0CA585D3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6" y="2995612"/>
            <a:ext cx="1600794" cy="2900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73BB4-779C-4497-ACC4-A6355626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90" y="4057649"/>
            <a:ext cx="2188082" cy="9520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8DE029-6E89-41C8-8E30-2353CE4E8912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4A4FC-78F0-48CD-906E-9B6C4A076AAF}"/>
              </a:ext>
            </a:extLst>
          </p:cNvPr>
          <p:cNvSpPr txBox="1"/>
          <p:nvPr/>
        </p:nvSpPr>
        <p:spPr>
          <a:xfrm>
            <a:off x="3686175" y="6080738"/>
            <a:ext cx="218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Units are in radians.</a:t>
            </a:r>
          </a:p>
        </p:txBody>
      </p:sp>
    </p:spTree>
    <p:extLst>
      <p:ext uri="{BB962C8B-B14F-4D97-AF65-F5344CB8AC3E}">
        <p14:creationId xmlns:p14="http://schemas.microsoft.com/office/powerpoint/2010/main" val="10005350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States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B0F398D-64B6-4138-B4E2-086E5695F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457200" y="2033588"/>
            <a:ext cx="4025027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609D91-4812-4D8F-810B-8B74D19F1C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4376" y="2332039"/>
                <a:ext cx="4210049" cy="379412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Less error than PI-NZSP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Does not quite settle at correct value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Less overshoot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609D91-4812-4D8F-810B-8B74D19F1C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4376" y="2332039"/>
                <a:ext cx="4210049" cy="3794125"/>
              </a:xfrm>
              <a:blipFill>
                <a:blip r:embed="rId3"/>
                <a:stretch>
                  <a:fillRect l="-2605" t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5436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189039"/>
            <a:ext cx="8355563" cy="1143000"/>
          </a:xfrm>
        </p:spPr>
        <p:txBody>
          <a:bodyPr>
            <a:normAutofit/>
          </a:bodyPr>
          <a:lstStyle/>
          <a:p>
            <a:r>
              <a:rPr lang="en-US" dirty="0"/>
              <a:t>Plots - Controls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1609FE3-5C32-4BE9-904D-860621BF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6" y="2162175"/>
            <a:ext cx="5778498" cy="4333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B042AF-B60E-4AEC-AB6F-152F73833303}"/>
                  </a:ext>
                </a:extLst>
              </p:cNvPr>
              <p:cNvSpPr txBox="1"/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B042AF-B60E-4AEC-AB6F-152F7383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CC36C8-1B92-4C82-8B3E-836C01F46F63}"/>
                  </a:ext>
                </a:extLst>
              </p:cNvPr>
              <p:cNvSpPr txBox="1"/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CC36C8-1B92-4C82-8B3E-836C01F46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blipFill>
                <a:blip r:embed="rId4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5953B1EA-DEE8-4852-A9AE-08755B33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58010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01D21F64-8BF2-4BFC-A787-72B9AB632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4734138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3121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518" y="1189039"/>
            <a:ext cx="7823719" cy="1143000"/>
          </a:xfrm>
        </p:spPr>
        <p:txBody>
          <a:bodyPr>
            <a:normAutofit/>
          </a:bodyPr>
          <a:lstStyle/>
          <a:p>
            <a:r>
              <a:rPr lang="en-US" dirty="0"/>
              <a:t>Plots - Commands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ACB9D67-2346-41C1-B98B-C4D1F34F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27" y="2066925"/>
            <a:ext cx="5880099" cy="44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091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Rates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28BD9C1-9F25-481F-BB1D-6BF56177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1"/>
            <a:ext cx="5819775" cy="4364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F73C9F-3E2E-40E9-82B4-9EB24608702E}"/>
                  </a:ext>
                </a:extLst>
              </p:cNvPr>
              <p:cNvSpPr txBox="1"/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F73C9F-3E2E-40E9-82B4-9EB246087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FE8CBB-0D39-4A4D-8D0B-B424F63271FE}"/>
                  </a:ext>
                </a:extLst>
              </p:cNvPr>
              <p:cNvSpPr txBox="1"/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FE8CBB-0D39-4A4D-8D0B-B424F6327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blipFill>
                <a:blip r:embed="rId4"/>
                <a:stretch>
                  <a:fillRect l="-2410" t="-3061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84F3A641-DAFB-42DE-8A4E-7FD2228A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02027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67C297C7-930B-455F-B8A1-A5E4B10A5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90" y="4700699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7511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46" y="2872522"/>
            <a:ext cx="661181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Closed-Loop || PIF-NZSP-CRW Design</a:t>
            </a:r>
            <a:br>
              <a:rPr lang="en-US" dirty="0"/>
            </a:br>
            <a:r>
              <a:rPr lang="en-US" dirty="0"/>
              <a:t>Sinusoidal Input</a:t>
            </a:r>
          </a:p>
        </p:txBody>
      </p:sp>
    </p:spTree>
    <p:extLst>
      <p:ext uri="{BB962C8B-B14F-4D97-AF65-F5344CB8AC3E}">
        <p14:creationId xmlns:p14="http://schemas.microsoft.com/office/powerpoint/2010/main" val="55439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Sinusoidal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Amplitude: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0.786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2.83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se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6546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0CA7-8819-4444-8759-90961CC5C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New State and Control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4821B-BADE-4F9D-949D-BA20B6A0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73" y="2919595"/>
            <a:ext cx="3952577" cy="3455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4F6BF-5764-45BC-AC30-F800A45F3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104" y="3740967"/>
            <a:ext cx="1429571" cy="18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37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=10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Controllable: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2C13EA5-C7CC-4863-AE68-2B9046B0A08C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D7D20-DDDB-4A4B-8BA2-67B9D437BF73}"/>
              </a:ext>
            </a:extLst>
          </p:cNvPr>
          <p:cNvSpPr txBox="1"/>
          <p:nvPr/>
        </p:nvSpPr>
        <p:spPr>
          <a:xfrm>
            <a:off x="2637378" y="6092168"/>
            <a:ext cx="386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 is observable and controllable.</a:t>
            </a:r>
          </a:p>
        </p:txBody>
      </p:sp>
    </p:spTree>
    <p:extLst>
      <p:ext uri="{BB962C8B-B14F-4D97-AF65-F5344CB8AC3E}">
        <p14:creationId xmlns:p14="http://schemas.microsoft.com/office/powerpoint/2010/main" val="39396558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Closed Loop A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8CF1F-7D9A-4066-9C0F-FFF479E9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971" y="2930623"/>
            <a:ext cx="4026058" cy="35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995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DDD84-7837-4880-9A16-94F77397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31" y="2905125"/>
            <a:ext cx="3844427" cy="3122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C8C37F-A934-42B3-8B35-EA193B83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100" y="3107531"/>
            <a:ext cx="1925149" cy="15236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709C8F-5871-4B7C-A9F7-73C8B0E36D1A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988A1-DDAF-4D41-90E9-7F9D39B8950B}"/>
              </a:ext>
            </a:extLst>
          </p:cNvPr>
          <p:cNvSpPr txBox="1"/>
          <p:nvPr/>
        </p:nvSpPr>
        <p:spPr>
          <a:xfrm>
            <a:off x="3647988" y="6080738"/>
            <a:ext cx="184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Unstable System</a:t>
            </a:r>
          </a:p>
        </p:txBody>
      </p:sp>
    </p:spTree>
    <p:extLst>
      <p:ext uri="{BB962C8B-B14F-4D97-AF65-F5344CB8AC3E}">
        <p14:creationId xmlns:p14="http://schemas.microsoft.com/office/powerpoint/2010/main" val="28851763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1ABD4-F4DF-4979-83B8-8B8ADDE7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2939539"/>
            <a:ext cx="4154041" cy="3394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A2E76C-7971-4D7D-9EBE-5ED5878C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778" y="3162301"/>
            <a:ext cx="1984073" cy="14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082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Damping Rations, Frequencies, and Rise Time Constants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BF01C-122B-4FCB-8E3A-59E03DC3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475039"/>
            <a:ext cx="6286500" cy="288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979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Chosen Weighted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21DD1-30D4-42A1-B1EF-74D03B9BE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30" y="2911475"/>
            <a:ext cx="4990245" cy="2289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18DD-B017-481C-A638-A2287D76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386" y="5201303"/>
            <a:ext cx="1205227" cy="8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567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80FFD-7348-4BE1-9B9D-B35DA259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103593"/>
            <a:ext cx="4752776" cy="4173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5A2F8-0FCF-4401-8624-7547E8B4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1" y="3103635"/>
            <a:ext cx="1285874" cy="650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05B53-6E34-4CDB-8CD1-DEFE5F9A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59" y="2457642"/>
            <a:ext cx="1417043" cy="1838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936E8-EEFD-4FFC-B93E-4C9A06AC0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712" y="4421570"/>
            <a:ext cx="4752777" cy="17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666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Steady State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76F34-2618-4BD8-95A7-B8DDCD46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79" y="3030540"/>
            <a:ext cx="1605610" cy="2948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2F18F-CEBA-46E8-A792-4A9D6409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490" y="3709990"/>
            <a:ext cx="2083307" cy="954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ADD55E-788F-4999-9837-579BAB16157D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42099-6DD6-4B91-A660-8E29DE2023EC}"/>
              </a:ext>
            </a:extLst>
          </p:cNvPr>
          <p:cNvSpPr txBox="1"/>
          <p:nvPr/>
        </p:nvSpPr>
        <p:spPr>
          <a:xfrm>
            <a:off x="3450718" y="6084678"/>
            <a:ext cx="208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Units are in radians.</a:t>
            </a:r>
          </a:p>
        </p:txBody>
      </p:sp>
    </p:spTree>
    <p:extLst>
      <p:ext uri="{BB962C8B-B14F-4D97-AF65-F5344CB8AC3E}">
        <p14:creationId xmlns:p14="http://schemas.microsoft.com/office/powerpoint/2010/main" val="35172290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States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A9F45E-342A-4C56-BF31-32EB55309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574" y="2332039"/>
            <a:ext cx="4619625" cy="37941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simulated state followed the desired state output with minimal error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Comparable to PI at low frequencies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Performs better than PI at higher frequencies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Easier on controls than 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99FA4-3EB6-49FC-BF12-DB4A1D782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4" t="1944" r="7832" b="5139"/>
          <a:stretch/>
        </p:blipFill>
        <p:spPr>
          <a:xfrm>
            <a:off x="575800" y="2143125"/>
            <a:ext cx="3829976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4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Adjusted Sinusoidal Input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Amplitude: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0.0873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Time: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se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Original design was too high of a frequency to be tracked without large error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PIF-NZSP-CRW did track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well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0" t="-3376" r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5639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189039"/>
            <a:ext cx="8355563" cy="1143000"/>
          </a:xfrm>
        </p:spPr>
        <p:txBody>
          <a:bodyPr>
            <a:normAutofit/>
          </a:bodyPr>
          <a:lstStyle/>
          <a:p>
            <a:r>
              <a:rPr lang="en-US" dirty="0"/>
              <a:t>Plots - Controls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70D6BC-7314-4278-A3B0-A9F7DF45A338}"/>
                  </a:ext>
                </a:extLst>
              </p:cNvPr>
              <p:cNvSpPr txBox="1"/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70D6BC-7314-4278-A3B0-A9F7DF45A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blipFill>
                <a:blip r:embed="rId2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66625A-A5B0-4E7F-A391-1AF11CD9231B}"/>
                  </a:ext>
                </a:extLst>
              </p:cNvPr>
              <p:cNvSpPr txBox="1"/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66625A-A5B0-4E7F-A391-1AF11CD92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09370395-4122-4199-81E1-D545BCB4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58010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B57661C5-F95E-4218-8BF3-53E8D608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4734138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32CA2FA-0809-42CD-9A40-2AAA0511E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38" y="2243137"/>
            <a:ext cx="5581650" cy="41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884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518" y="1189039"/>
            <a:ext cx="7823719" cy="1143000"/>
          </a:xfrm>
        </p:spPr>
        <p:txBody>
          <a:bodyPr>
            <a:normAutofit/>
          </a:bodyPr>
          <a:lstStyle/>
          <a:p>
            <a:r>
              <a:rPr lang="en-US" dirty="0"/>
              <a:t>Plots - Commands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8DA607F-ADE2-4413-ABD7-A15C33C4C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87" y="2116931"/>
            <a:ext cx="5889625" cy="44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265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473564-0B89-4659-8B7B-27BA93B5FDAB}"/>
                  </a:ext>
                </a:extLst>
              </p:cNvPr>
              <p:cNvSpPr txBox="1"/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473564-0B89-4659-8B7B-27BA93B5F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blipFill>
                <a:blip r:embed="rId2"/>
                <a:stretch>
                  <a:fillRect l="-2410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EF9F96-99FB-48C6-8717-164E94F5DE40}"/>
                  </a:ext>
                </a:extLst>
              </p:cNvPr>
              <p:cNvSpPr txBox="1"/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EF9F96-99FB-48C6-8717-164E94F5D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3061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77699502-96A9-426C-A989-ED2E6C0D1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02027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54517F9A-3166-4251-B1A1-7489736F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90" y="4700699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52698663-86E6-4F9E-97B3-F7BBCBAD6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142486"/>
            <a:ext cx="5601552" cy="42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151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Closing Comments</a:t>
            </a:r>
          </a:p>
        </p:txBody>
      </p:sp>
    </p:spTree>
    <p:extLst>
      <p:ext uri="{BB962C8B-B14F-4D97-AF65-F5344CB8AC3E}">
        <p14:creationId xmlns:p14="http://schemas.microsoft.com/office/powerpoint/2010/main" val="24426444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1B42-1FE6-4AC2-BDDC-7B116F5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DC06D-B66E-4ED9-8C6A-A90B941DD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SDR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Hard to get a good disturbance response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Could not bring all states to 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Was able to meet physical requirements on control surfaces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1B42-1FE6-4AC2-BDDC-7B116F5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DC06D-B66E-4ED9-8C6A-A90B941DD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PI-SDR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Much harder to meet physical requirements of control surfaces compared to SDR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Easy to saturate R matrix trying to meet physical requirements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77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1B42-1FE6-4AC2-BDDC-7B116F5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Comments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4DC06D-B66E-4ED9-8C6A-A90B941DD9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NZSP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Focused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 since a tracking problem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Was able to meet physical requirements on control surfaces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Tried to minimize overshoot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Consequently, slowed convergence time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Sinusoidal tracking had visibly reduced amplitude</a:t>
                </a:r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4DC06D-B66E-4ED9-8C6A-A90B941DD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3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4791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1B42-1FE6-4AC2-BDDC-7B116F5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Comments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4DC06D-B66E-4ED9-8C6A-A90B941DD9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PI-NZSP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Much greater overshoot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 state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Makes sense since PI controllers are supposed to increase rise time and decrease settling time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Sinusoidal tracking was about the same result as without PI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Was using a faster sampling rate in this design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4DC06D-B66E-4ED9-8C6A-A90B941DD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 r="-1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5484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1B42-1FE6-4AC2-BDDC-7B116F5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DC06D-B66E-4ED9-8C6A-A90B941DD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PIF-NZSP-CRW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Step track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Much better results in comparison to just PI-NZSP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Preference to the NZSP controller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Sinusoidal track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Preferred method to track sinusoidal waves at higher frequencies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As shown, not a large difference at low frequencies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874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1B42-1FE6-4AC2-BDDC-7B116F5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DC06D-B66E-4ED9-8C6A-A90B941DD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Iterate different sampling rates into design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Cut sampling time to be significantly smaller after noticing an inability to control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See if there is an in-between value that produces acceptable results</a:t>
            </a:r>
          </a:p>
        </p:txBody>
      </p:sp>
    </p:spTree>
    <p:extLst>
      <p:ext uri="{BB962C8B-B14F-4D97-AF65-F5344CB8AC3E}">
        <p14:creationId xmlns:p14="http://schemas.microsoft.com/office/powerpoint/2010/main" val="3220449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in the matrices on the proceeding slides may show entries of 0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Values are not really 0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MATLAB outputs 0 for negligible values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 NZSP controllers, only focused on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state, control, and rates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Constant disturbance applied to PI-SDR, PI-NZSP, and PIF-NZSP-CRW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0" t="-3376" r="-1708" b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66490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1B42-1FE6-4AC2-BDDC-7B116F5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DC06D-B66E-4ED9-8C6A-A90B941DD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Iterate different frequencies for sinusoid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“Bake in” frequency analysis as controllers are designed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Design more robust controllers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Not reserved for post design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52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Open-Loop Flight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49250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Loop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Eigenvalues </a:t>
            </a:r>
            <a:r>
              <a:rPr lang="en-US" sz="2400" dirty="0"/>
              <a:t>(w/Actuators)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F627B-2E7F-4CE3-A617-D6A3D36E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05" y="2867970"/>
            <a:ext cx="5033823" cy="32581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26E93C-A894-400A-AE33-D765E99CA71C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221B-9D87-4DB1-A089-74C8AD6AEE80}"/>
              </a:ext>
            </a:extLst>
          </p:cNvPr>
          <p:cNvSpPr txBox="1"/>
          <p:nvPr/>
        </p:nvSpPr>
        <p:spPr>
          <a:xfrm>
            <a:off x="2188743" y="6084678"/>
            <a:ext cx="598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One eigenvalue is unstable- not a stable system.</a:t>
            </a:r>
          </a:p>
        </p:txBody>
      </p:sp>
    </p:spTree>
    <p:extLst>
      <p:ext uri="{BB962C8B-B14F-4D97-AF65-F5344CB8AC3E}">
        <p14:creationId xmlns:p14="http://schemas.microsoft.com/office/powerpoint/2010/main" val="2095723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Loop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Eigenvectors </a:t>
            </a:r>
            <a:r>
              <a:rPr lang="en-US" sz="2400" dirty="0"/>
              <a:t>(w/Actuators)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D6A48-314C-4BCA-875E-27CF3760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68" y="2824533"/>
            <a:ext cx="5505450" cy="35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41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Open-Loop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Damping Rations, Frequencies, and Rise Time Constants 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(w/Actuators)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9A7D9-E783-407F-AC13-75F62036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3475039"/>
            <a:ext cx="7029450" cy="244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3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1B42-1FE6-4AC2-BDDC-7B116F5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DC06D-B66E-4ED9-8C6A-A90B941DD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Open-Loop Characteristics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Methodology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SDR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PI – SDR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NZSP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PI – NZSP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PIF – NZSP – CRW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Closing Comments</a:t>
            </a:r>
          </a:p>
        </p:txBody>
      </p:sp>
      <p:pic>
        <p:nvPicPr>
          <p:cNvPr id="5" name="Picture 2" descr="An SR-71 ''Blackbird'' during a training mission in 1997.">
            <a:extLst>
              <a:ext uri="{FF2B5EF4-FFF2-40B4-BE49-F238E27FC236}">
                <a16:creationId xmlns:a16="http://schemas.microsoft.com/office/drawing/2014/main" id="{0E74C7E5-6C3E-4B09-BDCB-063EB6DED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10" b="89965" l="9354" r="89959">
                        <a14:foregroundMark x1="9491" y1="27641" x2="9491" y2="27641"/>
                        <a14:foregroundMark x1="66252" y1="7532" x2="65887" y2="6162"/>
                        <a14:foregroundMark x1="67741" y1="16508" x2="68088" y2="17782"/>
                        <a14:foregroundMark x1="32129" y1="13823" x2="32337" y2="13074"/>
                        <a14:foregroundMark x1="31224" y1="17077" x2="31875" y2="14737"/>
                        <a14:foregroundMark x1="30812" y1="17958" x2="31499" y2="15669"/>
                        <a14:foregroundMark x1="31912" y1="14889" x2="31224" y2="18134"/>
                        <a14:foregroundMark x1="32299" y1="13064" x2="32134" y2="13844"/>
                        <a14:foregroundMark x1="31997" y1="15230" x2="31637" y2="16901"/>
                        <a14:foregroundMark x1="32455" y1="13106" x2="32221" y2="14192"/>
                        <a14:foregroundMark x1="67125" y1="12676" x2="67675" y2="15669"/>
                        <a14:backgroundMark x1="31362" y1="12676" x2="31362" y2="10739"/>
                        <a14:backgroundMark x1="32050" y1="9507" x2="31499" y2="12852"/>
                        <a14:backgroundMark x1="33287" y1="5986" x2="32050" y2="10387"/>
                        <a14:backgroundMark x1="32600" y1="6866" x2="33838" y2="5458"/>
                        <a14:backgroundMark x1="33975" y1="5458" x2="34388" y2="6514"/>
                        <a14:backgroundMark x1="67400" y1="11092" x2="67702" y2="12506"/>
                        <a14:backgroundMark x1="65612" y1="9859" x2="66025" y2="11444"/>
                        <a14:backgroundMark x1="66988" y1="8803" x2="67125" y2="8627"/>
                        <a14:backgroundMark x1="66850" y1="7923" x2="66162" y2="5106"/>
                        <a14:backgroundMark x1="68472" y1="15434" x2="68638" y2="16197"/>
                        <a14:backgroundMark x1="31774" y1="17606" x2="32737" y2="13732"/>
                        <a14:backgroundMark x1="30812" y1="15493" x2="31774" y2="12852"/>
                        <a14:backgroundMark x1="66988" y1="9331" x2="66162" y2="5458"/>
                        <a14:backgroundMark x1="65337" y1="7746" x2="66025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63"/>
          <a:stretch/>
        </p:blipFill>
        <p:spPr bwMode="auto">
          <a:xfrm>
            <a:off x="4348163" y="821418"/>
            <a:ext cx="5178642" cy="393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8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Open-Loop Characteristics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Modal Analysis </a:t>
                </a:r>
                <a:r>
                  <a:rPr lang="en-US" sz="2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(w/Actuators)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058F31-F609-4F56-9813-722C7755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7" y="4229101"/>
            <a:ext cx="5414595" cy="163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E41BF-6CBE-4E7D-9491-5414488E1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283" y="4229101"/>
            <a:ext cx="1630361" cy="163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47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Open-Loop Characteristics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Modal Analysis </a:t>
                </a:r>
                <a:r>
                  <a:rPr lang="en-US" sz="2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(w/Actuators)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CBD8F6C-3B26-45B1-895E-3D9B170AC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355" y="3958641"/>
            <a:ext cx="5491290" cy="23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3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Open-Loop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Modal Analysis 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(w/Actuators)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90978-3CD8-4CBA-AD58-705E9949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2867740"/>
            <a:ext cx="5610225" cy="1714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2D4A0C-E986-4556-8BAF-1FD2A764F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81" y="4582119"/>
            <a:ext cx="5340770" cy="15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32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Open-Loop Characteristics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Modal Analysis </a:t>
                </a:r>
                <a:r>
                  <a:rPr lang="en-US" sz="2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(w/Actuators)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Dominant mode comes from the complex set of eigenvalues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Imaginary part is greater in magnitude than the real part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The last two modes will have more effective controlling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Magnitudes of the last two rows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are larger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3376" b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04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Open-Loop Characteristics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Modal Analysis </a:t>
                </a:r>
                <a:r>
                  <a:rPr lang="en-US" sz="2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(w/Actuators)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Oscillatory modes do not produce good output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First two rows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are smaller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has the greatest influence on the modes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641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Selection of Sample Period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1.952∗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&lt;321.88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rise time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=1.442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2.164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15BDF08-BC52-4DCA-8702-C3A6027C7DA1}"/>
              </a:ext>
            </a:extLst>
          </p:cNvPr>
          <p:cNvSpPr/>
          <p:nvPr/>
        </p:nvSpPr>
        <p:spPr>
          <a:xfrm>
            <a:off x="667139" y="5271797"/>
            <a:ext cx="3228392" cy="704461"/>
          </a:xfrm>
          <a:prstGeom prst="rect">
            <a:avLst/>
          </a:prstGeom>
          <a:noFill/>
          <a:ln w="38100">
            <a:solidFill>
              <a:srgbClr val="5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D769E6-7324-4A37-8DF5-FBEDCF6C6487}"/>
              </a:ext>
            </a:extLst>
          </p:cNvPr>
          <p:cNvCxnSpPr>
            <a:cxnSpLocks/>
          </p:cNvCxnSpPr>
          <p:nvPr/>
        </p:nvCxnSpPr>
        <p:spPr>
          <a:xfrm flipH="1">
            <a:off x="3984172" y="5593702"/>
            <a:ext cx="858416" cy="0"/>
          </a:xfrm>
          <a:prstGeom prst="straightConnector1">
            <a:avLst/>
          </a:prstGeom>
          <a:ln>
            <a:solidFill>
              <a:srgbClr val="5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CDFE81-10BC-4FC4-8A8F-AC235028ED7B}"/>
              </a:ext>
            </a:extLst>
          </p:cNvPr>
          <p:cNvSpPr txBox="1"/>
          <p:nvPr/>
        </p:nvSpPr>
        <p:spPr>
          <a:xfrm>
            <a:off x="4842588" y="5253754"/>
            <a:ext cx="2127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Had unstable dynamics with anything greater</a:t>
            </a:r>
          </a:p>
        </p:txBody>
      </p:sp>
    </p:spTree>
    <p:extLst>
      <p:ext uri="{BB962C8B-B14F-4D97-AF65-F5344CB8AC3E}">
        <p14:creationId xmlns:p14="http://schemas.microsoft.com/office/powerpoint/2010/main" val="3946403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Selection of Sample Period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Adding a PI controller made dynamics unstable while tracking and maintaining physical requirements.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Changed sample period to something faster for a few controllers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PI-NZSP and PIF-NZSP-CRW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 r="-155" b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15BDF08-BC52-4DCA-8702-C3A6027C7DA1}"/>
              </a:ext>
            </a:extLst>
          </p:cNvPr>
          <p:cNvSpPr/>
          <p:nvPr/>
        </p:nvSpPr>
        <p:spPr>
          <a:xfrm>
            <a:off x="1724024" y="4919567"/>
            <a:ext cx="1792605" cy="547784"/>
          </a:xfrm>
          <a:prstGeom prst="rect">
            <a:avLst/>
          </a:prstGeom>
          <a:noFill/>
          <a:ln w="38100">
            <a:solidFill>
              <a:srgbClr val="5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59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3B2A6-C81E-416A-90E4-397B06784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17" r="77546"/>
          <a:stretch/>
        </p:blipFill>
        <p:spPr>
          <a:xfrm>
            <a:off x="6391470" y="4030825"/>
            <a:ext cx="1693606" cy="825451"/>
          </a:xfrm>
          <a:prstGeom prst="rect">
            <a:avLst/>
          </a:prstGeom>
          <a:ln w="38100">
            <a:solidFill>
              <a:srgbClr val="5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EED68-33A3-4CD6-9F39-0C6C3259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74" y="2153200"/>
            <a:ext cx="5065651" cy="37552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03AEF7-2BFC-4B4B-BCFF-5A6C0ABD44E6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185F5-BF39-4424-80AC-86D57B466850}"/>
              </a:ext>
            </a:extLst>
          </p:cNvPr>
          <p:cNvSpPr txBox="1"/>
          <p:nvPr/>
        </p:nvSpPr>
        <p:spPr>
          <a:xfrm>
            <a:off x="2689809" y="6084678"/>
            <a:ext cx="376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 is unstable but controllable.</a:t>
            </a:r>
          </a:p>
        </p:txBody>
      </p:sp>
    </p:spTree>
    <p:extLst>
      <p:ext uri="{BB962C8B-B14F-4D97-AF65-F5344CB8AC3E}">
        <p14:creationId xmlns:p14="http://schemas.microsoft.com/office/powerpoint/2010/main" val="39561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D9646-0B43-48DC-914E-B4920372C9F0}"/>
              </a:ext>
            </a:extLst>
          </p:cNvPr>
          <p:cNvSpPr txBox="1"/>
          <p:nvPr/>
        </p:nvSpPr>
        <p:spPr>
          <a:xfrm>
            <a:off x="1964307" y="5779463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007F9-28C5-4299-84B2-F426D8458380}"/>
              </a:ext>
            </a:extLst>
          </p:cNvPr>
          <p:cNvSpPr txBox="1"/>
          <p:nvPr/>
        </p:nvSpPr>
        <p:spPr>
          <a:xfrm>
            <a:off x="5178940" y="199186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CB6734-3031-48B0-8724-7F43A12D7EC4}"/>
              </a:ext>
            </a:extLst>
          </p:cNvPr>
          <p:cNvCxnSpPr>
            <a:cxnSpLocks/>
          </p:cNvCxnSpPr>
          <p:nvPr/>
        </p:nvCxnSpPr>
        <p:spPr>
          <a:xfrm>
            <a:off x="3793380" y="2150706"/>
            <a:ext cx="0" cy="3954819"/>
          </a:xfrm>
          <a:prstGeom prst="line">
            <a:avLst/>
          </a:prstGeom>
          <a:ln>
            <a:solidFill>
              <a:srgbClr val="5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1918D09-C433-49E3-82F8-2A44E358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676" y="3629768"/>
            <a:ext cx="1402993" cy="772573"/>
          </a:xfrm>
          <a:prstGeom prst="rect">
            <a:avLst/>
          </a:prstGeom>
          <a:ln w="38100">
            <a:solidFill>
              <a:srgbClr val="50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274804-8264-45D8-9F5C-498BCE656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2" y="2079367"/>
            <a:ext cx="2937934" cy="3884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69AFD5-E5E2-4430-A8D6-CF8CD8C3D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813" y="2477636"/>
            <a:ext cx="2883615" cy="223723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AAB5BE-11FE-46B6-8967-ACDEB255652A}"/>
              </a:ext>
            </a:extLst>
          </p:cNvPr>
          <p:cNvSpPr/>
          <p:nvPr/>
        </p:nvSpPr>
        <p:spPr>
          <a:xfrm>
            <a:off x="-11621" y="6136588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19F5B-D100-43A8-AADB-CF23808EA913}"/>
              </a:ext>
            </a:extLst>
          </p:cNvPr>
          <p:cNvSpPr txBox="1"/>
          <p:nvPr/>
        </p:nvSpPr>
        <p:spPr>
          <a:xfrm>
            <a:off x="1976738" y="6084678"/>
            <a:ext cx="516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 is unstable, but observable and controllable.</a:t>
            </a:r>
          </a:p>
        </p:txBody>
      </p:sp>
    </p:spTree>
    <p:extLst>
      <p:ext uri="{BB962C8B-B14F-4D97-AF65-F5344CB8AC3E}">
        <p14:creationId xmlns:p14="http://schemas.microsoft.com/office/powerpoint/2010/main" val="950571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Analysis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0DCD804-76EE-484E-9D04-739F69A9A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6" r="6214"/>
          <a:stretch/>
        </p:blipFill>
        <p:spPr>
          <a:xfrm>
            <a:off x="625875" y="2074586"/>
            <a:ext cx="7892249" cy="4229604"/>
          </a:xfrm>
          <a:prstGeom prst="rect">
            <a:avLst/>
          </a:prstGeom>
        </p:spPr>
      </p:pic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D72CD16-F2DB-48D6-9C1C-8AC63E110716}"/>
              </a:ext>
            </a:extLst>
          </p:cNvPr>
          <p:cNvSpPr/>
          <p:nvPr/>
        </p:nvSpPr>
        <p:spPr>
          <a:xfrm flipH="1">
            <a:off x="1242870" y="4190260"/>
            <a:ext cx="3487476" cy="16512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252"/>
              <a:gd name="connsiteY0" fmla="*/ 6042 h 10000"/>
              <a:gd name="connsiteX1" fmla="*/ 10252 w 10252"/>
              <a:gd name="connsiteY1" fmla="*/ 0 h 10000"/>
              <a:gd name="connsiteX2" fmla="*/ 10252 w 10252"/>
              <a:gd name="connsiteY2" fmla="*/ 10000 h 10000"/>
              <a:gd name="connsiteX3" fmla="*/ 252 w 10252"/>
              <a:gd name="connsiteY3" fmla="*/ 10000 h 10000"/>
              <a:gd name="connsiteX4" fmla="*/ 0 w 10252"/>
              <a:gd name="connsiteY4" fmla="*/ 6042 h 10000"/>
              <a:gd name="connsiteX0" fmla="*/ 0 w 10101"/>
              <a:gd name="connsiteY0" fmla="*/ 6042 h 10000"/>
              <a:gd name="connsiteX1" fmla="*/ 10101 w 10101"/>
              <a:gd name="connsiteY1" fmla="*/ 0 h 10000"/>
              <a:gd name="connsiteX2" fmla="*/ 10101 w 10101"/>
              <a:gd name="connsiteY2" fmla="*/ 10000 h 10000"/>
              <a:gd name="connsiteX3" fmla="*/ 101 w 10101"/>
              <a:gd name="connsiteY3" fmla="*/ 10000 h 10000"/>
              <a:gd name="connsiteX4" fmla="*/ 0 w 10101"/>
              <a:gd name="connsiteY4" fmla="*/ 6042 h 10000"/>
              <a:gd name="connsiteX0" fmla="*/ 57 w 10007"/>
              <a:gd name="connsiteY0" fmla="*/ 5817 h 10000"/>
              <a:gd name="connsiteX1" fmla="*/ 10007 w 10007"/>
              <a:gd name="connsiteY1" fmla="*/ 0 h 10000"/>
              <a:gd name="connsiteX2" fmla="*/ 10007 w 10007"/>
              <a:gd name="connsiteY2" fmla="*/ 10000 h 10000"/>
              <a:gd name="connsiteX3" fmla="*/ 7 w 10007"/>
              <a:gd name="connsiteY3" fmla="*/ 10000 h 10000"/>
              <a:gd name="connsiteX4" fmla="*/ 57 w 10007"/>
              <a:gd name="connsiteY4" fmla="*/ 5817 h 10000"/>
              <a:gd name="connsiteX0" fmla="*/ 57 w 10007"/>
              <a:gd name="connsiteY0" fmla="*/ 6677 h 10000"/>
              <a:gd name="connsiteX1" fmla="*/ 10007 w 10007"/>
              <a:gd name="connsiteY1" fmla="*/ 0 h 10000"/>
              <a:gd name="connsiteX2" fmla="*/ 10007 w 10007"/>
              <a:gd name="connsiteY2" fmla="*/ 10000 h 10000"/>
              <a:gd name="connsiteX3" fmla="*/ 7 w 10007"/>
              <a:gd name="connsiteY3" fmla="*/ 10000 h 10000"/>
              <a:gd name="connsiteX4" fmla="*/ 57 w 10007"/>
              <a:gd name="connsiteY4" fmla="*/ 6677 h 10000"/>
              <a:gd name="connsiteX0" fmla="*/ 0 w 10054"/>
              <a:gd name="connsiteY0" fmla="*/ 6677 h 10000"/>
              <a:gd name="connsiteX1" fmla="*/ 10054 w 10054"/>
              <a:gd name="connsiteY1" fmla="*/ 0 h 10000"/>
              <a:gd name="connsiteX2" fmla="*/ 10054 w 10054"/>
              <a:gd name="connsiteY2" fmla="*/ 10000 h 10000"/>
              <a:gd name="connsiteX3" fmla="*/ 54 w 10054"/>
              <a:gd name="connsiteY3" fmla="*/ 10000 h 10000"/>
              <a:gd name="connsiteX4" fmla="*/ 0 w 10054"/>
              <a:gd name="connsiteY4" fmla="*/ 6677 h 10000"/>
              <a:gd name="connsiteX0" fmla="*/ 0 w 10054"/>
              <a:gd name="connsiteY0" fmla="*/ 6622 h 10000"/>
              <a:gd name="connsiteX1" fmla="*/ 10054 w 10054"/>
              <a:gd name="connsiteY1" fmla="*/ 0 h 10000"/>
              <a:gd name="connsiteX2" fmla="*/ 10054 w 10054"/>
              <a:gd name="connsiteY2" fmla="*/ 10000 h 10000"/>
              <a:gd name="connsiteX3" fmla="*/ 54 w 10054"/>
              <a:gd name="connsiteY3" fmla="*/ 10000 h 10000"/>
              <a:gd name="connsiteX4" fmla="*/ 0 w 10054"/>
              <a:gd name="connsiteY4" fmla="*/ 662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4" h="10000">
                <a:moveTo>
                  <a:pt x="0" y="6622"/>
                </a:moveTo>
                <a:lnTo>
                  <a:pt x="10054" y="0"/>
                </a:lnTo>
                <a:lnTo>
                  <a:pt x="10054" y="10000"/>
                </a:lnTo>
                <a:lnTo>
                  <a:pt x="54" y="10000"/>
                </a:lnTo>
                <a:cubicBezTo>
                  <a:pt x="20" y="8681"/>
                  <a:pt x="34" y="7941"/>
                  <a:pt x="0" y="6622"/>
                </a:cubicBezTo>
                <a:close/>
              </a:path>
            </a:pathLst>
          </a:custGeom>
          <a:solidFill>
            <a:srgbClr val="00B050">
              <a:alpha val="11000"/>
            </a:srgb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16C98-1DCD-479C-8F85-F6D126969CBA}"/>
              </a:ext>
            </a:extLst>
          </p:cNvPr>
          <p:cNvSpPr txBox="1"/>
          <p:nvPr/>
        </p:nvSpPr>
        <p:spPr>
          <a:xfrm>
            <a:off x="1030638" y="4554218"/>
            <a:ext cx="1938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Performance Robustness Requirement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B9F89-627C-45A4-9B07-9AE74F694D36}"/>
              </a:ext>
            </a:extLst>
          </p:cNvPr>
          <p:cNvSpPr/>
          <p:nvPr/>
        </p:nvSpPr>
        <p:spPr>
          <a:xfrm>
            <a:off x="6079398" y="5782659"/>
            <a:ext cx="117695" cy="1176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6CFE73E-D140-467C-9776-AC179AA0D9D6}"/>
              </a:ext>
            </a:extLst>
          </p:cNvPr>
          <p:cNvSpPr/>
          <p:nvPr/>
        </p:nvSpPr>
        <p:spPr>
          <a:xfrm>
            <a:off x="6372821" y="5764552"/>
            <a:ext cx="144855" cy="135802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3DC2BD-459D-4440-A30C-0668773B31E4}"/>
              </a:ext>
            </a:extLst>
          </p:cNvPr>
          <p:cNvSpPr/>
          <p:nvPr/>
        </p:nvSpPr>
        <p:spPr>
          <a:xfrm>
            <a:off x="4650667" y="5205743"/>
            <a:ext cx="126749" cy="1267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92008B-9B6F-46D4-8D7B-2255506180E8}"/>
              </a:ext>
            </a:extLst>
          </p:cNvPr>
          <p:cNvSpPr/>
          <p:nvPr/>
        </p:nvSpPr>
        <p:spPr>
          <a:xfrm>
            <a:off x="4768364" y="3027464"/>
            <a:ext cx="126749" cy="1267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1CE0A2-83AF-4FD5-BB79-58AF71889413}"/>
              </a:ext>
            </a:extLst>
          </p:cNvPr>
          <p:cNvSpPr/>
          <p:nvPr/>
        </p:nvSpPr>
        <p:spPr>
          <a:xfrm>
            <a:off x="4777417" y="3267742"/>
            <a:ext cx="117695" cy="1176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33F1482-B050-4B12-8700-B7A163DCEE92}"/>
              </a:ext>
            </a:extLst>
          </p:cNvPr>
          <p:cNvSpPr/>
          <p:nvPr/>
        </p:nvSpPr>
        <p:spPr>
          <a:xfrm>
            <a:off x="4767544" y="3498967"/>
            <a:ext cx="144855" cy="135802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47DA7-5422-4B04-9BC1-4C8D03A65AC0}"/>
              </a:ext>
            </a:extLst>
          </p:cNvPr>
          <p:cNvSpPr txBox="1"/>
          <p:nvPr/>
        </p:nvSpPr>
        <p:spPr>
          <a:xfrm>
            <a:off x="4926207" y="2940587"/>
            <a:ext cx="2328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Minimum 20dB gain at 0.1 rad/sec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6F5DA-C961-492C-94D6-2DDB51381FA3}"/>
              </a:ext>
            </a:extLst>
          </p:cNvPr>
          <p:cNvSpPr txBox="1"/>
          <p:nvPr/>
        </p:nvSpPr>
        <p:spPr>
          <a:xfrm>
            <a:off x="4926207" y="3188089"/>
            <a:ext cx="2967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 crossover frequency of 10 rad/sec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40B45-B5FD-4759-BAE6-DBEBE20F5450}"/>
              </a:ext>
            </a:extLst>
          </p:cNvPr>
          <p:cNvSpPr txBox="1"/>
          <p:nvPr/>
        </p:nvSpPr>
        <p:spPr>
          <a:xfrm>
            <a:off x="4926207" y="3460994"/>
            <a:ext cx="24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Uncertainty threshold at 20 rad/sec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8EBEF5-1F48-4023-86F0-AC1A9D86554F}"/>
              </a:ext>
            </a:extLst>
          </p:cNvPr>
          <p:cNvCxnSpPr>
            <a:stCxn id="9" idx="5"/>
          </p:cNvCxnSpPr>
          <p:nvPr/>
        </p:nvCxnSpPr>
        <p:spPr>
          <a:xfrm>
            <a:off x="6481462" y="5832453"/>
            <a:ext cx="1748138" cy="9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0B5A1F-2133-4FC7-96F7-8935568A6064}"/>
              </a:ext>
            </a:extLst>
          </p:cNvPr>
          <p:cNvSpPr txBox="1"/>
          <p:nvPr/>
        </p:nvSpPr>
        <p:spPr>
          <a:xfrm>
            <a:off x="6290972" y="5297620"/>
            <a:ext cx="1938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Stability Robustness Requirement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EA05BB-7D4E-4785-A231-6D73B90146FE}"/>
              </a:ext>
            </a:extLst>
          </p:cNvPr>
          <p:cNvSpPr txBox="1"/>
          <p:nvPr/>
        </p:nvSpPr>
        <p:spPr>
          <a:xfrm>
            <a:off x="2599468" y="3959427"/>
            <a:ext cx="123920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-20 dB/decade for zero </a:t>
            </a:r>
            <a:r>
              <a:rPr lang="en-US" sz="1200" dirty="0" err="1"/>
              <a:t>s.s.</a:t>
            </a:r>
            <a:r>
              <a:rPr lang="en-US" sz="1200" dirty="0"/>
              <a:t> error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B4765326-F891-479B-84DF-C3DB94DAC3A4}"/>
              </a:ext>
            </a:extLst>
          </p:cNvPr>
          <p:cNvCxnSpPr/>
          <p:nvPr/>
        </p:nvCxnSpPr>
        <p:spPr>
          <a:xfrm rot="10800000" flipV="1">
            <a:off x="1999952" y="4141406"/>
            <a:ext cx="599516" cy="279685"/>
          </a:xfrm>
          <a:prstGeom prst="curvedConnector3">
            <a:avLst>
              <a:gd name="adj1" fmla="val 45470"/>
            </a:avLst>
          </a:prstGeom>
          <a:ln>
            <a:solidFill>
              <a:srgbClr val="5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36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Statement</a:t>
            </a:r>
          </a:p>
        </p:txBody>
      </p:sp>
    </p:spTree>
    <p:extLst>
      <p:ext uri="{BB962C8B-B14F-4D97-AF65-F5344CB8AC3E}">
        <p14:creationId xmlns:p14="http://schemas.microsoft.com/office/powerpoint/2010/main" val="123686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Analysis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D00F3D-CD6F-4BE3-A6D3-5E7BC7A5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9"/>
            <a:ext cx="7852611" cy="379412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Cambria Math" panose="02040503050406030204" pitchFamily="18" charset="0"/>
              </a:rPr>
              <a:t>Low Frequency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mbria Math" panose="02040503050406030204" pitchFamily="18" charset="0"/>
              </a:rPr>
              <a:t>Top</a:t>
            </a:r>
            <a:r>
              <a:rPr lang="en-US" dirty="0">
                <a:latin typeface="Cambria Math" panose="02040503050406030204" pitchFamily="18" charset="0"/>
              </a:rPr>
              <a:t> </a:t>
            </a:r>
            <a:r>
              <a:rPr lang="en-US" sz="2600" dirty="0">
                <a:latin typeface="Cambria Math" panose="02040503050406030204" pitchFamily="18" charset="0"/>
              </a:rPr>
              <a:t>Line</a:t>
            </a:r>
            <a:endParaRPr lang="en-US" dirty="0">
              <a:latin typeface="Cambria Math" panose="020405030504060302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 Math" panose="02040503050406030204" pitchFamily="18" charset="0"/>
              </a:rPr>
              <a:t>Meets minimum</a:t>
            </a:r>
          </a:p>
          <a:p>
            <a:pPr lvl="2"/>
            <a:r>
              <a:rPr lang="en-US" sz="2200" dirty="0">
                <a:latin typeface="Cambria Math" panose="02040503050406030204" pitchFamily="18" charset="0"/>
              </a:rPr>
              <a:t>         singular value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 Math" panose="02040503050406030204" pitchFamily="18" charset="0"/>
              </a:rPr>
              <a:t>Does not meet crossover</a:t>
            </a:r>
          </a:p>
          <a:p>
            <a:pPr lvl="2"/>
            <a:r>
              <a:rPr lang="en-US" sz="2200" dirty="0">
                <a:latin typeface="Cambria Math" panose="02040503050406030204" pitchFamily="18" charset="0"/>
              </a:rPr>
              <a:t>        requirement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 Math" panose="02040503050406030204" pitchFamily="18" charset="0"/>
              </a:rPr>
              <a:t>Slope is greater than 20dB/</a:t>
            </a:r>
            <a:r>
              <a:rPr lang="en-US" sz="2200" dirty="0" err="1">
                <a:latin typeface="Cambria Math" panose="02040503050406030204" pitchFamily="18" charset="0"/>
              </a:rPr>
              <a:t>dec</a:t>
            </a:r>
            <a:endParaRPr lang="en-US" sz="2200" dirty="0">
              <a:latin typeface="Cambria Math" panose="02040503050406030204" pitchFamily="18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Zero steady-state error not met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mbria Math" panose="02040503050406030204" pitchFamily="18" charset="0"/>
              </a:rPr>
              <a:t>Bottom Line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 Math" panose="02040503050406030204" pitchFamily="18" charset="0"/>
              </a:rPr>
              <a:t>Does not meet any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6F14B-5973-4E7A-9A92-95212265D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60"/>
          <a:stretch/>
        </p:blipFill>
        <p:spPr>
          <a:xfrm>
            <a:off x="3737468" y="2608898"/>
            <a:ext cx="5089312" cy="123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0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Analysis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D00F3D-CD6F-4BE3-A6D3-5E7BC7A5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188" y="2332039"/>
            <a:ext cx="7852611" cy="37941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High Frequency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Requirements are not met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Never crosses over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Singular value flatlines at 20dB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6F14B-5973-4E7A-9A92-95212265D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71"/>
          <a:stretch/>
        </p:blipFill>
        <p:spPr>
          <a:xfrm>
            <a:off x="2006352" y="4521073"/>
            <a:ext cx="5131295" cy="16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</p:spTree>
    <p:extLst>
      <p:ext uri="{BB962C8B-B14F-4D97-AF65-F5344CB8AC3E}">
        <p14:creationId xmlns:p14="http://schemas.microsoft.com/office/powerpoint/2010/main" val="3003881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Limits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Ailerons: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Rudder: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Rate Limits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Ailerons: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Rudder: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Tracking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°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30" t="-3376" b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2F22089-D5BE-4C2F-BBBA-24486DA8614F}"/>
              </a:ext>
            </a:extLst>
          </p:cNvPr>
          <p:cNvSpPr/>
          <p:nvPr/>
        </p:nvSpPr>
        <p:spPr>
          <a:xfrm>
            <a:off x="5638800" y="2332039"/>
            <a:ext cx="457200" cy="2755776"/>
          </a:xfrm>
          <a:prstGeom prst="rightBrace">
            <a:avLst/>
          </a:prstGeom>
          <a:ln>
            <a:solidFill>
              <a:srgbClr val="5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9820E-14FE-42AA-A7C3-3C49F3900960}"/>
              </a:ext>
            </a:extLst>
          </p:cNvPr>
          <p:cNvSpPr txBox="1"/>
          <p:nvPr/>
        </p:nvSpPr>
        <p:spPr>
          <a:xfrm>
            <a:off x="6308865" y="3475039"/>
            <a:ext cx="237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Requirements – Physically restricted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8C52DF1-5E96-4115-BBE0-1D7907F2D6B4}"/>
              </a:ext>
            </a:extLst>
          </p:cNvPr>
          <p:cNvSpPr/>
          <p:nvPr/>
        </p:nvSpPr>
        <p:spPr>
          <a:xfrm>
            <a:off x="5638800" y="5097463"/>
            <a:ext cx="457200" cy="869584"/>
          </a:xfrm>
          <a:prstGeom prst="rightBrace">
            <a:avLst/>
          </a:prstGeom>
          <a:ln>
            <a:solidFill>
              <a:srgbClr val="5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32DF6-3182-423C-B0BC-51347649B8F3}"/>
              </a:ext>
            </a:extLst>
          </p:cNvPr>
          <p:cNvSpPr txBox="1"/>
          <p:nvPr/>
        </p:nvSpPr>
        <p:spPr>
          <a:xfrm>
            <a:off x="6308866" y="5347589"/>
            <a:ext cx="237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Requirement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CADDE-7F63-4FBB-8D11-B48DF1556013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0F28-1A92-4E84-880E-74DD909415DD}"/>
              </a:ext>
            </a:extLst>
          </p:cNvPr>
          <p:cNvSpPr txBox="1"/>
          <p:nvPr/>
        </p:nvSpPr>
        <p:spPr>
          <a:xfrm>
            <a:off x="2338467" y="6084678"/>
            <a:ext cx="409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Physical requirements have no flexibility.  </a:t>
            </a:r>
          </a:p>
        </p:txBody>
      </p:sp>
    </p:spTree>
    <p:extLst>
      <p:ext uri="{BB962C8B-B14F-4D97-AF65-F5344CB8AC3E}">
        <p14:creationId xmlns:p14="http://schemas.microsoft.com/office/powerpoint/2010/main" val="919594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Requirements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Tracking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It was found that the SR-71 does not turn well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Changed requirement to make project more manageable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°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86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2CCADDE-7F63-4FBB-8D11-B48DF1556013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0F28-1A92-4E84-880E-74DD909415DD}"/>
              </a:ext>
            </a:extLst>
          </p:cNvPr>
          <p:cNvSpPr txBox="1"/>
          <p:nvPr/>
        </p:nvSpPr>
        <p:spPr>
          <a:xfrm>
            <a:off x="1003255" y="6089357"/>
            <a:ext cx="751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Sometimes requirements need to be adjusted through the design process.</a:t>
            </a:r>
          </a:p>
        </p:txBody>
      </p:sp>
    </p:spTree>
    <p:extLst>
      <p:ext uri="{BB962C8B-B14F-4D97-AF65-F5344CB8AC3E}">
        <p14:creationId xmlns:p14="http://schemas.microsoft.com/office/powerpoint/2010/main" val="2713421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Idealistic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SDR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Meet physical requirements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Get best response from states as possible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Smooth time histories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Quick response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Quick settle time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Settle to 0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CADDE-7F63-4FBB-8D11-B48DF1556013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0F28-1A92-4E84-880E-74DD909415DD}"/>
              </a:ext>
            </a:extLst>
          </p:cNvPr>
          <p:cNvSpPr txBox="1"/>
          <p:nvPr/>
        </p:nvSpPr>
        <p:spPr>
          <a:xfrm>
            <a:off x="2523951" y="6080738"/>
            <a:ext cx="409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Preferred but not required specifications.</a:t>
            </a:r>
          </a:p>
        </p:txBody>
      </p:sp>
    </p:spTree>
    <p:extLst>
      <p:ext uri="{BB962C8B-B14F-4D97-AF65-F5344CB8AC3E}">
        <p14:creationId xmlns:p14="http://schemas.microsoft.com/office/powerpoint/2010/main" val="4090673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Idealistic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NZSP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Minimize overshoot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Meet all physical requirements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Minimize error between desired and actual response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86" t="-2090" r="-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2CCADDE-7F63-4FBB-8D11-B48DF1556013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3DB-CD12-4033-AC88-8169DA06FEBD}"/>
              </a:ext>
            </a:extLst>
          </p:cNvPr>
          <p:cNvSpPr txBox="1"/>
          <p:nvPr/>
        </p:nvSpPr>
        <p:spPr>
          <a:xfrm>
            <a:off x="2523951" y="6080738"/>
            <a:ext cx="409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Preferred but not required specifications.</a:t>
            </a:r>
          </a:p>
        </p:txBody>
      </p:sp>
    </p:spTree>
    <p:extLst>
      <p:ext uri="{BB962C8B-B14F-4D97-AF65-F5344CB8AC3E}">
        <p14:creationId xmlns:p14="http://schemas.microsoft.com/office/powerpoint/2010/main" val="1932425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Closed-Loop || SDR Design</a:t>
            </a:r>
          </a:p>
        </p:txBody>
      </p:sp>
    </p:spTree>
    <p:extLst>
      <p:ext uri="{BB962C8B-B14F-4D97-AF65-F5344CB8AC3E}">
        <p14:creationId xmlns:p14="http://schemas.microsoft.com/office/powerpoint/2010/main" val="153534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Closed Loop 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63BBE-D14A-41F4-AB2A-B24E9587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192461"/>
            <a:ext cx="8229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59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6ABA5-FF84-4217-BE03-0AC940F76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854401"/>
            <a:ext cx="5114925" cy="32263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EF800B-EAB9-44A9-BB0B-A8DD59C06B9C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EA8CE-5F01-4C72-9FF6-FECBE404510B}"/>
              </a:ext>
            </a:extLst>
          </p:cNvPr>
          <p:cNvSpPr txBox="1"/>
          <p:nvPr/>
        </p:nvSpPr>
        <p:spPr>
          <a:xfrm>
            <a:off x="2733586" y="6080738"/>
            <a:ext cx="367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All eigenvalues in system are stable.</a:t>
            </a:r>
          </a:p>
        </p:txBody>
      </p:sp>
    </p:spTree>
    <p:extLst>
      <p:ext uri="{BB962C8B-B14F-4D97-AF65-F5344CB8AC3E}">
        <p14:creationId xmlns:p14="http://schemas.microsoft.com/office/powerpoint/2010/main" val="314540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model based on Kelly Johnson’s legendary Blackbird- the SR-71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Determine natural flight characteristics, and then produce desired characteristics through direct digital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44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9F140-6E52-48D3-9F92-0EEE8EF3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11" y="2962275"/>
            <a:ext cx="5298363" cy="3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40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Damping Rations, Frequencies, and Rise Time Constants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0C679-3C8A-475C-970F-DDF16056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3562607"/>
            <a:ext cx="7381875" cy="25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57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Chosen Weighted Matrices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DFDAC3-3C51-485B-8EA0-35F0AB7F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93" y="2873092"/>
            <a:ext cx="6477000" cy="1890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1A20B-72DC-4CD6-AAA3-083538DF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37" y="5071998"/>
            <a:ext cx="1228725" cy="8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7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D1DB7-C5A3-4396-B43A-DE619533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6" y="2581292"/>
            <a:ext cx="5686485" cy="1695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28061F-B17E-482C-97E1-F73363CC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746" y="4853651"/>
            <a:ext cx="1523999" cy="738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54B49-5DC2-4041-B6D1-868395BC4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0" y="2684736"/>
            <a:ext cx="1720597" cy="1659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84A1A9-F040-453E-80B7-EBFB3A442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4808064"/>
            <a:ext cx="5781675" cy="7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21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States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6FC8DC4-C2C0-4AD8-A7B0-077E18253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4"/>
          <a:stretch/>
        </p:blipFill>
        <p:spPr>
          <a:xfrm>
            <a:off x="285858" y="2079559"/>
            <a:ext cx="4495584" cy="4299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EB8320C-765E-4171-AA4E-C3B8704A1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6749" y="2458278"/>
                <a:ext cx="4210049" cy="379412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States all settle at a value within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10 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400" dirty="0"/>
                  <a:t> does not settle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EB8320C-765E-4171-AA4E-C3B8704A1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6749" y="2458278"/>
                <a:ext cx="4210049" cy="3794125"/>
              </a:xfrm>
              <a:blipFill>
                <a:blip r:embed="rId4"/>
                <a:stretch>
                  <a:fillRect l="-2605" t="-1605" r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142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Controls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52D22F-E1E1-48E9-A2D7-097DEA675CFE}"/>
                  </a:ext>
                </a:extLst>
              </p:cNvPr>
              <p:cNvSpPr txBox="1"/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52D22F-E1E1-48E9-A2D7-097DEA675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blipFill>
                <a:blip r:embed="rId2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845290-14AF-4185-82A6-3E21F02D0637}"/>
                  </a:ext>
                </a:extLst>
              </p:cNvPr>
              <p:cNvSpPr txBox="1"/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845290-14AF-4185-82A6-3E21F02D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AE45287A-4505-4EDA-95C0-1D7A44FC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58010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67AE1B98-376D-4FEA-8F48-8CE4F367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4734138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24DA3784-DA97-4347-BAB9-43865872B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9" r="6381"/>
          <a:stretch/>
        </p:blipFill>
        <p:spPr>
          <a:xfrm>
            <a:off x="676276" y="2162175"/>
            <a:ext cx="5057774" cy="429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98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Commands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950685B-4A05-4FC4-BE79-D48CD18EE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r="7084"/>
          <a:stretch/>
        </p:blipFill>
        <p:spPr>
          <a:xfrm>
            <a:off x="2087694" y="2181225"/>
            <a:ext cx="4968612" cy="423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33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22DDCE-1AAF-451F-9E92-FFADCD7C49E8}"/>
                  </a:ext>
                </a:extLst>
              </p:cNvPr>
              <p:cNvSpPr txBox="1"/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22DDCE-1AAF-451F-9E92-FFADCD7C4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blipFill>
                <a:blip r:embed="rId2"/>
                <a:stretch>
                  <a:fillRect l="-2410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B1E85-0E72-425C-9C65-1E302C5F720D}"/>
                  </a:ext>
                </a:extLst>
              </p:cNvPr>
              <p:cNvSpPr txBox="1"/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B1E85-0E72-425C-9C65-1E302C5F7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3061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B43415A5-2BD2-47DD-BA57-6A12F17D7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02027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B5B29AF2-44BA-439B-9A81-37180160C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90" y="4700699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186A0D3B-B523-4C06-BC4F-8633299F83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68" r="6630"/>
          <a:stretch/>
        </p:blipFill>
        <p:spPr>
          <a:xfrm>
            <a:off x="819149" y="2332039"/>
            <a:ext cx="4981575" cy="41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8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35F64282-EF6A-4B39-ADFB-E282C283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239"/>
            <a:ext cx="9144000" cy="4046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Analysis</a:t>
            </a:r>
          </a:p>
        </p:txBody>
      </p:sp>
      <p:sp>
        <p:nvSpPr>
          <p:cNvPr id="4" name="Flowchart: Manual Input 2">
            <a:extLst>
              <a:ext uri="{FF2B5EF4-FFF2-40B4-BE49-F238E27FC236}">
                <a16:creationId xmlns:a16="http://schemas.microsoft.com/office/drawing/2014/main" id="{680013DB-F95C-4DB3-A207-95BAEB74A613}"/>
              </a:ext>
            </a:extLst>
          </p:cNvPr>
          <p:cNvSpPr/>
          <p:nvPr/>
        </p:nvSpPr>
        <p:spPr>
          <a:xfrm flipH="1">
            <a:off x="1319406" y="2779414"/>
            <a:ext cx="3478457" cy="18469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252"/>
              <a:gd name="connsiteY0" fmla="*/ 6042 h 10000"/>
              <a:gd name="connsiteX1" fmla="*/ 10252 w 10252"/>
              <a:gd name="connsiteY1" fmla="*/ 0 h 10000"/>
              <a:gd name="connsiteX2" fmla="*/ 10252 w 10252"/>
              <a:gd name="connsiteY2" fmla="*/ 10000 h 10000"/>
              <a:gd name="connsiteX3" fmla="*/ 252 w 10252"/>
              <a:gd name="connsiteY3" fmla="*/ 10000 h 10000"/>
              <a:gd name="connsiteX4" fmla="*/ 0 w 10252"/>
              <a:gd name="connsiteY4" fmla="*/ 6042 h 10000"/>
              <a:gd name="connsiteX0" fmla="*/ 0 w 10101"/>
              <a:gd name="connsiteY0" fmla="*/ 6042 h 10000"/>
              <a:gd name="connsiteX1" fmla="*/ 10101 w 10101"/>
              <a:gd name="connsiteY1" fmla="*/ 0 h 10000"/>
              <a:gd name="connsiteX2" fmla="*/ 10101 w 10101"/>
              <a:gd name="connsiteY2" fmla="*/ 10000 h 10000"/>
              <a:gd name="connsiteX3" fmla="*/ 101 w 10101"/>
              <a:gd name="connsiteY3" fmla="*/ 10000 h 10000"/>
              <a:gd name="connsiteX4" fmla="*/ 0 w 10101"/>
              <a:gd name="connsiteY4" fmla="*/ 6042 h 10000"/>
              <a:gd name="connsiteX0" fmla="*/ 57 w 10007"/>
              <a:gd name="connsiteY0" fmla="*/ 5817 h 10000"/>
              <a:gd name="connsiteX1" fmla="*/ 10007 w 10007"/>
              <a:gd name="connsiteY1" fmla="*/ 0 h 10000"/>
              <a:gd name="connsiteX2" fmla="*/ 10007 w 10007"/>
              <a:gd name="connsiteY2" fmla="*/ 10000 h 10000"/>
              <a:gd name="connsiteX3" fmla="*/ 7 w 10007"/>
              <a:gd name="connsiteY3" fmla="*/ 10000 h 10000"/>
              <a:gd name="connsiteX4" fmla="*/ 57 w 10007"/>
              <a:gd name="connsiteY4" fmla="*/ 5817 h 10000"/>
              <a:gd name="connsiteX0" fmla="*/ 57 w 10007"/>
              <a:gd name="connsiteY0" fmla="*/ 6677 h 10000"/>
              <a:gd name="connsiteX1" fmla="*/ 10007 w 10007"/>
              <a:gd name="connsiteY1" fmla="*/ 0 h 10000"/>
              <a:gd name="connsiteX2" fmla="*/ 10007 w 10007"/>
              <a:gd name="connsiteY2" fmla="*/ 10000 h 10000"/>
              <a:gd name="connsiteX3" fmla="*/ 7 w 10007"/>
              <a:gd name="connsiteY3" fmla="*/ 10000 h 10000"/>
              <a:gd name="connsiteX4" fmla="*/ 57 w 10007"/>
              <a:gd name="connsiteY4" fmla="*/ 6677 h 10000"/>
              <a:gd name="connsiteX0" fmla="*/ 0 w 10054"/>
              <a:gd name="connsiteY0" fmla="*/ 6677 h 10000"/>
              <a:gd name="connsiteX1" fmla="*/ 10054 w 10054"/>
              <a:gd name="connsiteY1" fmla="*/ 0 h 10000"/>
              <a:gd name="connsiteX2" fmla="*/ 10054 w 10054"/>
              <a:gd name="connsiteY2" fmla="*/ 10000 h 10000"/>
              <a:gd name="connsiteX3" fmla="*/ 54 w 10054"/>
              <a:gd name="connsiteY3" fmla="*/ 10000 h 10000"/>
              <a:gd name="connsiteX4" fmla="*/ 0 w 10054"/>
              <a:gd name="connsiteY4" fmla="*/ 6677 h 10000"/>
              <a:gd name="connsiteX0" fmla="*/ 0 w 10054"/>
              <a:gd name="connsiteY0" fmla="*/ 6622 h 10000"/>
              <a:gd name="connsiteX1" fmla="*/ 10054 w 10054"/>
              <a:gd name="connsiteY1" fmla="*/ 0 h 10000"/>
              <a:gd name="connsiteX2" fmla="*/ 10054 w 10054"/>
              <a:gd name="connsiteY2" fmla="*/ 10000 h 10000"/>
              <a:gd name="connsiteX3" fmla="*/ 54 w 10054"/>
              <a:gd name="connsiteY3" fmla="*/ 10000 h 10000"/>
              <a:gd name="connsiteX4" fmla="*/ 0 w 10054"/>
              <a:gd name="connsiteY4" fmla="*/ 6622 h 10000"/>
              <a:gd name="connsiteX0" fmla="*/ 0 w 10028"/>
              <a:gd name="connsiteY0" fmla="*/ 6720 h 10000"/>
              <a:gd name="connsiteX1" fmla="*/ 10028 w 10028"/>
              <a:gd name="connsiteY1" fmla="*/ 0 h 10000"/>
              <a:gd name="connsiteX2" fmla="*/ 10028 w 10028"/>
              <a:gd name="connsiteY2" fmla="*/ 10000 h 10000"/>
              <a:gd name="connsiteX3" fmla="*/ 28 w 10028"/>
              <a:gd name="connsiteY3" fmla="*/ 10000 h 10000"/>
              <a:gd name="connsiteX4" fmla="*/ 0 w 10028"/>
              <a:gd name="connsiteY4" fmla="*/ 672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" h="10000">
                <a:moveTo>
                  <a:pt x="0" y="6720"/>
                </a:moveTo>
                <a:lnTo>
                  <a:pt x="10028" y="0"/>
                </a:lnTo>
                <a:lnTo>
                  <a:pt x="10028" y="10000"/>
                </a:lnTo>
                <a:lnTo>
                  <a:pt x="28" y="10000"/>
                </a:lnTo>
                <a:cubicBezTo>
                  <a:pt x="-6" y="8681"/>
                  <a:pt x="34" y="8039"/>
                  <a:pt x="0" y="6720"/>
                </a:cubicBezTo>
                <a:close/>
              </a:path>
            </a:pathLst>
          </a:custGeom>
          <a:solidFill>
            <a:srgbClr val="00B050">
              <a:alpha val="11000"/>
            </a:srgb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5B62D-C513-472A-BB68-B387979613EE}"/>
              </a:ext>
            </a:extLst>
          </p:cNvPr>
          <p:cNvSpPr txBox="1"/>
          <p:nvPr/>
        </p:nvSpPr>
        <p:spPr>
          <a:xfrm>
            <a:off x="1183191" y="3287368"/>
            <a:ext cx="1938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Performance Robustness Requirement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736946-6B93-401C-85D5-3856D24FA567}"/>
              </a:ext>
            </a:extLst>
          </p:cNvPr>
          <p:cNvSpPr/>
          <p:nvPr/>
        </p:nvSpPr>
        <p:spPr>
          <a:xfrm>
            <a:off x="6111389" y="4571677"/>
            <a:ext cx="117695" cy="1176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346B4F0-644B-49DF-B8A2-5FF15BF174BF}"/>
              </a:ext>
            </a:extLst>
          </p:cNvPr>
          <p:cNvSpPr/>
          <p:nvPr/>
        </p:nvSpPr>
        <p:spPr>
          <a:xfrm>
            <a:off x="6445248" y="4534288"/>
            <a:ext cx="144855" cy="135802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46588F-2546-46F4-844A-25E043B109A7}"/>
              </a:ext>
            </a:extLst>
          </p:cNvPr>
          <p:cNvSpPr/>
          <p:nvPr/>
        </p:nvSpPr>
        <p:spPr>
          <a:xfrm>
            <a:off x="4704989" y="3929806"/>
            <a:ext cx="126749" cy="1267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02E3CC-9DCA-478C-964F-375010C4FEEB}"/>
              </a:ext>
            </a:extLst>
          </p:cNvPr>
          <p:cNvSpPr/>
          <p:nvPr/>
        </p:nvSpPr>
        <p:spPr>
          <a:xfrm>
            <a:off x="4768364" y="3027464"/>
            <a:ext cx="126749" cy="1267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1015FE-6406-43C5-86A3-7BAE109E91EA}"/>
              </a:ext>
            </a:extLst>
          </p:cNvPr>
          <p:cNvSpPr/>
          <p:nvPr/>
        </p:nvSpPr>
        <p:spPr>
          <a:xfrm>
            <a:off x="4777417" y="3267742"/>
            <a:ext cx="117695" cy="1176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BA0C4B9-7FA2-43BA-9B1A-D79E65F3823C}"/>
              </a:ext>
            </a:extLst>
          </p:cNvPr>
          <p:cNvSpPr/>
          <p:nvPr/>
        </p:nvSpPr>
        <p:spPr>
          <a:xfrm>
            <a:off x="4767544" y="3498967"/>
            <a:ext cx="144855" cy="135802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14098-8E71-42BA-BB63-D082DAF4FDF9}"/>
              </a:ext>
            </a:extLst>
          </p:cNvPr>
          <p:cNvSpPr txBox="1"/>
          <p:nvPr/>
        </p:nvSpPr>
        <p:spPr>
          <a:xfrm>
            <a:off x="4926207" y="2940587"/>
            <a:ext cx="2328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Minimum 20dB gain at 0.1 rad/sec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50EB7-56BB-4995-9B91-F03A899A0AEC}"/>
              </a:ext>
            </a:extLst>
          </p:cNvPr>
          <p:cNvSpPr txBox="1"/>
          <p:nvPr/>
        </p:nvSpPr>
        <p:spPr>
          <a:xfrm>
            <a:off x="4926207" y="3188089"/>
            <a:ext cx="2967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 crossover frequency of 10 rad/sec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2D725B-ECB8-4F2C-8538-B58D4B9A44AD}"/>
              </a:ext>
            </a:extLst>
          </p:cNvPr>
          <p:cNvSpPr txBox="1"/>
          <p:nvPr/>
        </p:nvSpPr>
        <p:spPr>
          <a:xfrm>
            <a:off x="4926207" y="3460994"/>
            <a:ext cx="24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Uncertainty threshold at 20 rad/sec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73E30C-3775-4AA4-813D-BD66E150E297}"/>
              </a:ext>
            </a:extLst>
          </p:cNvPr>
          <p:cNvSpPr txBox="1"/>
          <p:nvPr/>
        </p:nvSpPr>
        <p:spPr>
          <a:xfrm>
            <a:off x="6410043" y="4118365"/>
            <a:ext cx="1938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Stability Robustness Requirement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9A2CFD-F0A4-439F-B62A-6C843922C943}"/>
              </a:ext>
            </a:extLst>
          </p:cNvPr>
          <p:cNvSpPr txBox="1"/>
          <p:nvPr/>
        </p:nvSpPr>
        <p:spPr>
          <a:xfrm>
            <a:off x="3219069" y="2917781"/>
            <a:ext cx="123920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-20 dB/decade for zero </a:t>
            </a:r>
            <a:r>
              <a:rPr lang="en-US" sz="1200" dirty="0" err="1"/>
              <a:t>s.s.</a:t>
            </a:r>
            <a:r>
              <a:rPr lang="en-US" sz="1200" dirty="0"/>
              <a:t> error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D1E8490-580A-444D-8D08-0B92BB7E0763}"/>
              </a:ext>
            </a:extLst>
          </p:cNvPr>
          <p:cNvCxnSpPr>
            <a:cxnSpLocks/>
          </p:cNvCxnSpPr>
          <p:nvPr/>
        </p:nvCxnSpPr>
        <p:spPr>
          <a:xfrm rot="5400000">
            <a:off x="2988256" y="3122878"/>
            <a:ext cx="279686" cy="18194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20C995BB-1BFE-48FB-9BFA-1004D24E9245}"/>
              </a:ext>
            </a:extLst>
          </p:cNvPr>
          <p:cNvSpPr/>
          <p:nvPr/>
        </p:nvSpPr>
        <p:spPr>
          <a:xfrm flipH="1" flipV="1">
            <a:off x="6562995" y="4626322"/>
            <a:ext cx="1703134" cy="613827"/>
          </a:xfrm>
          <a:prstGeom prst="rtTriangle">
            <a:avLst/>
          </a:prstGeom>
          <a:solidFill>
            <a:srgbClr val="FF0000">
              <a:alpha val="34000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89393E-64A9-48A5-96FB-E45FCF2444AF}"/>
              </a:ext>
            </a:extLst>
          </p:cNvPr>
          <p:cNvSpPr txBox="1"/>
          <p:nvPr/>
        </p:nvSpPr>
        <p:spPr>
          <a:xfrm>
            <a:off x="5576935" y="4811061"/>
            <a:ext cx="135351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-20 dB/decade for uncertainty bound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9486D41D-0EDB-4056-B2DD-6E68E8238ECE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930454" y="4626322"/>
            <a:ext cx="592976" cy="415572"/>
          </a:xfrm>
          <a:prstGeom prst="curved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301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Analysis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D00F3D-CD6F-4BE3-A6D3-5E7BC7A5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188" y="2332039"/>
            <a:ext cx="7852611" cy="37941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Did not meet requirements for high or low frequencies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6F14B-5973-4E7A-9A92-95212265D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844"/>
          <a:stretch/>
        </p:blipFill>
        <p:spPr>
          <a:xfrm>
            <a:off x="2112885" y="3596953"/>
            <a:ext cx="4918230" cy="28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4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MIMO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 States and 2 Controls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Latitude dynamics chosen by recommendation of Dr V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Easier and more interesting to work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11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Closed-Loop || PI-SDR Design</a:t>
            </a:r>
          </a:p>
        </p:txBody>
      </p:sp>
    </p:spTree>
    <p:extLst>
      <p:ext uri="{BB962C8B-B14F-4D97-AF65-F5344CB8AC3E}">
        <p14:creationId xmlns:p14="http://schemas.microsoft.com/office/powerpoint/2010/main" val="3552347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0CA7-8819-4444-8759-90961CC5C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New State and Control Matrices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87C14-5375-499B-A082-6D9F06B49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09" y="3002895"/>
            <a:ext cx="4379846" cy="321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A84C5-5F11-4160-8190-A0B69F4D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6" y="4002087"/>
            <a:ext cx="1363708" cy="150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61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8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Controllable: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2C13EA5-C7CC-4863-AE68-2B9046B0A08C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D7D20-DDDB-4A4B-8BA2-67B9D437BF73}"/>
              </a:ext>
            </a:extLst>
          </p:cNvPr>
          <p:cNvSpPr txBox="1"/>
          <p:nvPr/>
        </p:nvSpPr>
        <p:spPr>
          <a:xfrm>
            <a:off x="2637378" y="6092168"/>
            <a:ext cx="386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 is observable and controllable.</a:t>
            </a:r>
          </a:p>
        </p:txBody>
      </p:sp>
    </p:spTree>
    <p:extLst>
      <p:ext uri="{BB962C8B-B14F-4D97-AF65-F5344CB8AC3E}">
        <p14:creationId xmlns:p14="http://schemas.microsoft.com/office/powerpoint/2010/main" val="1647077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Closed Loop A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7D19E-9661-4ED6-A89C-82F7D0C2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2880369"/>
            <a:ext cx="4886325" cy="36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70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878C3-FEF3-42DF-A88B-8290937C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93" y="2853998"/>
            <a:ext cx="4519613" cy="31425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95D2F2-1076-40DD-A3AA-A2DFFAD7ACBF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D7933-BD54-4C9E-A6FD-B5047DA294E9}"/>
              </a:ext>
            </a:extLst>
          </p:cNvPr>
          <p:cNvSpPr txBox="1"/>
          <p:nvPr/>
        </p:nvSpPr>
        <p:spPr>
          <a:xfrm>
            <a:off x="3788856" y="6084678"/>
            <a:ext cx="194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Unstable System</a:t>
            </a:r>
          </a:p>
        </p:txBody>
      </p:sp>
    </p:spTree>
    <p:extLst>
      <p:ext uri="{BB962C8B-B14F-4D97-AF65-F5344CB8AC3E}">
        <p14:creationId xmlns:p14="http://schemas.microsoft.com/office/powerpoint/2010/main" val="3308462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2CAD4-ED90-4F89-8ECC-9B0C4090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2913064"/>
            <a:ext cx="4867275" cy="33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6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Damping Rations, Frequencies, and Rise Time Constants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DFA7F-6BC5-4930-8668-1D81E778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56" y="3516636"/>
            <a:ext cx="6735488" cy="26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73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Chosen Weighted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818C7-1829-4652-A150-980044D0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94" y="2905099"/>
            <a:ext cx="4229099" cy="2040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854C52-A25B-49E8-A0B4-842C56E1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573" y="5131827"/>
            <a:ext cx="1438627" cy="9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81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D819D-604B-4454-B68C-F8580533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"/>
          <a:stretch/>
        </p:blipFill>
        <p:spPr>
          <a:xfrm>
            <a:off x="457200" y="2200275"/>
            <a:ext cx="5805488" cy="4162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78139-15CA-4D42-8B17-2C3D2E938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137" y="4663281"/>
            <a:ext cx="1844146" cy="841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4CD3B-A02A-42DA-A5CE-FC4452B17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71" y="2394744"/>
            <a:ext cx="1844146" cy="195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6200A-9D09-4A50-A02E-8154E2F3E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020" y="4611687"/>
            <a:ext cx="4667651" cy="16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80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States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FF07212-2692-4294-8DDC-C8FFC8034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3" b="5068"/>
          <a:stretch/>
        </p:blipFill>
        <p:spPr>
          <a:xfrm>
            <a:off x="457200" y="2061990"/>
            <a:ext cx="4314999" cy="40226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5091DF-95F8-475D-B9DF-32BD0260A267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A0889-9FEC-4E77-902D-0EFBE8350C39}"/>
              </a:ext>
            </a:extLst>
          </p:cNvPr>
          <p:cNvSpPr txBox="1"/>
          <p:nvPr/>
        </p:nvSpPr>
        <p:spPr>
          <a:xfrm>
            <a:off x="1904825" y="6084678"/>
            <a:ext cx="490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Overall, state histories were worse with PI added.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CEA61C6-B764-405B-B738-D766BAF073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0550" y="2249066"/>
                <a:ext cx="4419599" cy="379412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Overall, state histories became worse with a PI added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400" dirty="0"/>
                  <a:t> does not settle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/>
                  <a:t> no longer settles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does not settle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Settle times are larger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CEA61C6-B764-405B-B738-D766BAF073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0550" y="2249066"/>
                <a:ext cx="4419599" cy="3794125"/>
              </a:xfrm>
              <a:blipFill>
                <a:blip r:embed="rId3"/>
                <a:stretch>
                  <a:fillRect l="-2483" t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7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Lateral Model SR-71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F70DF-34B6-4AF5-A9E5-7640C98F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97" y="2132045"/>
            <a:ext cx="6900746" cy="39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93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Controls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21B0C16-E0D9-4E1E-88C9-6ECE083C7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97881"/>
            <a:ext cx="5848349" cy="4386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1A7F5D-7A6E-440A-BBC3-79B8EB8D412A}"/>
                  </a:ext>
                </a:extLst>
              </p:cNvPr>
              <p:cNvSpPr txBox="1"/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1A7F5D-7A6E-440A-BBC3-79B8EB8D4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F56BCB-B079-4967-9C80-3BAF7D3A4AAF}"/>
                  </a:ext>
                </a:extLst>
              </p:cNvPr>
              <p:cNvSpPr txBox="1"/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F56BCB-B079-4967-9C80-3BAF7D3A4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blipFill>
                <a:blip r:embed="rId4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2251F0C4-2858-494B-96A6-05F40927D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58010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7B1AAD1C-E8EC-4123-9160-57D6B339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4734138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4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Commands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21AC76-10B1-4429-BA91-7A0F3169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2143125"/>
            <a:ext cx="5886450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62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Rates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2B81235-3189-4AB2-83FE-201E28E9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937"/>
            <a:ext cx="5708650" cy="4281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EC6190-8739-48D8-B9E9-65639B04AC36}"/>
                  </a:ext>
                </a:extLst>
              </p:cNvPr>
              <p:cNvSpPr txBox="1"/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EC6190-8739-48D8-B9E9-65639B04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7FD5A-8C87-4F4B-BF70-E008F62F4899}"/>
                  </a:ext>
                </a:extLst>
              </p:cNvPr>
              <p:cNvSpPr txBox="1"/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7FD5A-8C87-4F4B-BF70-E008F62F4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blipFill>
                <a:blip r:embed="rId4"/>
                <a:stretch>
                  <a:fillRect l="-2410" t="-3061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8D98B6C4-F4E1-4BED-AA08-C0763933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02027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3FA342BE-B7B6-4137-AE67-95C0B1EA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90" y="4700699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5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BAC5EC74-72FD-4B22-8415-81BC30BFC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7" r="7378"/>
          <a:stretch/>
        </p:blipFill>
        <p:spPr>
          <a:xfrm>
            <a:off x="379432" y="2352055"/>
            <a:ext cx="8385136" cy="3271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02E8F-092B-402A-858B-60354CBB2FA4}"/>
              </a:ext>
            </a:extLst>
          </p:cNvPr>
          <p:cNvSpPr txBox="1"/>
          <p:nvPr/>
        </p:nvSpPr>
        <p:spPr>
          <a:xfrm>
            <a:off x="884702" y="3932841"/>
            <a:ext cx="1938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Performance Robustness Requirement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69CDE5-9502-4300-810E-306C86D9F728}"/>
              </a:ext>
            </a:extLst>
          </p:cNvPr>
          <p:cNvSpPr/>
          <p:nvPr/>
        </p:nvSpPr>
        <p:spPr>
          <a:xfrm>
            <a:off x="4596231" y="5209352"/>
            <a:ext cx="126749" cy="1267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6926C1-F4FF-451B-9A7E-1ED045F82BA3}"/>
              </a:ext>
            </a:extLst>
          </p:cNvPr>
          <p:cNvSpPr/>
          <p:nvPr/>
        </p:nvSpPr>
        <p:spPr>
          <a:xfrm>
            <a:off x="4768364" y="3027464"/>
            <a:ext cx="126749" cy="1267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DD2D49-6E8E-42C6-9C29-38FEEA851E96}"/>
              </a:ext>
            </a:extLst>
          </p:cNvPr>
          <p:cNvSpPr/>
          <p:nvPr/>
        </p:nvSpPr>
        <p:spPr>
          <a:xfrm>
            <a:off x="4777417" y="3267742"/>
            <a:ext cx="117695" cy="1176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720E596-4970-49E6-8B09-B44E452134EE}"/>
              </a:ext>
            </a:extLst>
          </p:cNvPr>
          <p:cNvSpPr/>
          <p:nvPr/>
        </p:nvSpPr>
        <p:spPr>
          <a:xfrm>
            <a:off x="4767544" y="3498967"/>
            <a:ext cx="144855" cy="135802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74F9-114E-40D5-9B4D-30B01C10A9BF}"/>
              </a:ext>
            </a:extLst>
          </p:cNvPr>
          <p:cNvSpPr txBox="1"/>
          <p:nvPr/>
        </p:nvSpPr>
        <p:spPr>
          <a:xfrm>
            <a:off x="4926207" y="2940587"/>
            <a:ext cx="2328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Minimum 20db gain at 0.1 rad/sec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49F0C-4251-4E34-91FE-D0AEA173706E}"/>
              </a:ext>
            </a:extLst>
          </p:cNvPr>
          <p:cNvSpPr txBox="1"/>
          <p:nvPr/>
        </p:nvSpPr>
        <p:spPr>
          <a:xfrm>
            <a:off x="4926207" y="3188089"/>
            <a:ext cx="2967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 crossover frequency of 10 rad/sec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89AC8-1588-4480-B677-00522440ECF4}"/>
              </a:ext>
            </a:extLst>
          </p:cNvPr>
          <p:cNvSpPr txBox="1"/>
          <p:nvPr/>
        </p:nvSpPr>
        <p:spPr>
          <a:xfrm>
            <a:off x="4926207" y="3460994"/>
            <a:ext cx="24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Uncertainty threshold at 20 rad/sec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64060-D886-4C8A-8BA2-DAB264638AAF}"/>
              </a:ext>
            </a:extLst>
          </p:cNvPr>
          <p:cNvSpPr txBox="1"/>
          <p:nvPr/>
        </p:nvSpPr>
        <p:spPr>
          <a:xfrm>
            <a:off x="3021073" y="3702008"/>
            <a:ext cx="123920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-20 </a:t>
            </a:r>
            <a:r>
              <a:rPr lang="en-US" sz="1200" dirty="0" err="1"/>
              <a:t>db</a:t>
            </a:r>
            <a:r>
              <a:rPr lang="en-US" sz="1200" dirty="0"/>
              <a:t>/decade for zero </a:t>
            </a:r>
            <a:r>
              <a:rPr lang="en-US" sz="1200" dirty="0" err="1"/>
              <a:t>s.s.</a:t>
            </a:r>
            <a:r>
              <a:rPr lang="en-US" sz="1200" dirty="0"/>
              <a:t> error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FC8A3E7-7399-4B54-88F2-E1FEFAB7546F}"/>
              </a:ext>
            </a:extLst>
          </p:cNvPr>
          <p:cNvCxnSpPr>
            <a:cxnSpLocks/>
          </p:cNvCxnSpPr>
          <p:nvPr/>
        </p:nvCxnSpPr>
        <p:spPr>
          <a:xfrm rot="10800000">
            <a:off x="2348381" y="3737995"/>
            <a:ext cx="658885" cy="1948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9F9C7AD-A379-43FB-98A7-3A67C9C506CD}"/>
              </a:ext>
            </a:extLst>
          </p:cNvPr>
          <p:cNvSpPr/>
          <p:nvPr/>
        </p:nvSpPr>
        <p:spPr>
          <a:xfrm>
            <a:off x="807868" y="2760955"/>
            <a:ext cx="3843607" cy="2511771"/>
          </a:xfrm>
          <a:prstGeom prst="rtTriangle">
            <a:avLst/>
          </a:prstGeom>
          <a:solidFill>
            <a:srgbClr val="00B050">
              <a:alpha val="23000"/>
            </a:srgb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21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Analysis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D00F3D-CD6F-4BE3-A6D3-5E7BC7A5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188" y="2332039"/>
            <a:ext cx="7852611" cy="37941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Did not meet requirements for high or low frequencies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6F14B-5973-4E7A-9A92-95212265D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844"/>
          <a:stretch/>
        </p:blipFill>
        <p:spPr>
          <a:xfrm>
            <a:off x="2112885" y="3596953"/>
            <a:ext cx="4918230" cy="28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5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Closed-Loop || NZSP Design</a:t>
            </a:r>
            <a:br>
              <a:rPr lang="en-US" dirty="0"/>
            </a:br>
            <a:r>
              <a:rPr lang="en-US" dirty="0"/>
              <a:t>Step Input</a:t>
            </a:r>
          </a:p>
        </p:txBody>
      </p:sp>
    </p:spTree>
    <p:extLst>
      <p:ext uri="{BB962C8B-B14F-4D97-AF65-F5344CB8AC3E}">
        <p14:creationId xmlns:p14="http://schemas.microsoft.com/office/powerpoint/2010/main" val="1468745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Closed Loop 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00210-3FCB-4919-9725-12F891F90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08674"/>
            <a:ext cx="8309812" cy="24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34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465A7-DC53-47B6-9AD0-FA9F8860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56" y="2819480"/>
            <a:ext cx="5147287" cy="32612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9A4D95-6140-47C0-B33D-163024A4ECFE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31AC6-1014-4050-B9F9-F1B98FFE1393}"/>
              </a:ext>
            </a:extLst>
          </p:cNvPr>
          <p:cNvSpPr txBox="1"/>
          <p:nvPr/>
        </p:nvSpPr>
        <p:spPr>
          <a:xfrm>
            <a:off x="3965068" y="6080738"/>
            <a:ext cx="159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Stable System</a:t>
            </a:r>
          </a:p>
        </p:txBody>
      </p:sp>
    </p:spTree>
    <p:extLst>
      <p:ext uri="{BB962C8B-B14F-4D97-AF65-F5344CB8AC3E}">
        <p14:creationId xmlns:p14="http://schemas.microsoft.com/office/powerpoint/2010/main" val="3391905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79684-AE0F-4F0B-B1A6-43A6C8A6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43" y="2855914"/>
            <a:ext cx="5676899" cy="36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763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Damping Rations, Frequencies, and Rise Time Constants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93730-E9B6-4E2A-A2E3-4B0293BE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3560949"/>
            <a:ext cx="6219825" cy="237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6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88C4-12F9-442F-AA2A-E853B5EF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Actuators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80938-C848-4612-BF90-CDEBF8CE95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Actuators transfer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time constant: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80938-C848-4612-BF90-CDEBF8CE95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19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3022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Chosen Weighted Matrices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BFC00-3BB1-42DD-9CD8-84E140CBC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302331"/>
            <a:ext cx="5676900" cy="1711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0CE5E0-A09C-4FAE-9AD6-37C2C1756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31" y="5343504"/>
            <a:ext cx="1109662" cy="7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1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89E36C-B038-4881-A1ED-63E5B55F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726866"/>
            <a:ext cx="5661294" cy="1704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5BA2D2-2CF5-46B0-B748-228EDCB9C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53" y="4799680"/>
            <a:ext cx="1852175" cy="836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A8F095-A359-494D-A518-55ED16F09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66" y="2726866"/>
            <a:ext cx="1846762" cy="1762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67F04D-F70D-4B2B-B4BB-22F85622A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12" y="4795554"/>
            <a:ext cx="5720418" cy="9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600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Steady State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4C2DF-CD73-4685-8F54-4BF12F36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040064"/>
            <a:ext cx="1333500" cy="234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0E4C7-ABAF-452D-A824-DADA2639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363" y="3133727"/>
            <a:ext cx="1670887" cy="8735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2DBC26-2B3C-444E-B984-19F7F6DBC492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FFF09-3B0A-4E14-BA0E-EE00EA877BB2}"/>
              </a:ext>
            </a:extLst>
          </p:cNvPr>
          <p:cNvSpPr txBox="1"/>
          <p:nvPr/>
        </p:nvSpPr>
        <p:spPr>
          <a:xfrm>
            <a:off x="3485477" y="6080738"/>
            <a:ext cx="255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Units are in radians.</a:t>
            </a:r>
          </a:p>
        </p:txBody>
      </p:sp>
    </p:spTree>
    <p:extLst>
      <p:ext uri="{BB962C8B-B14F-4D97-AF65-F5344CB8AC3E}">
        <p14:creationId xmlns:p14="http://schemas.microsoft.com/office/powerpoint/2010/main" val="3614917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C9216B3-D032-4640-94E9-CC28407562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4376" y="2332039"/>
                <a:ext cx="4210049" cy="379412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state followed the desired state output with minimal error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Could not obtain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/>
                  <a:t> overshoot on state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C9216B3-D032-4640-94E9-CC2840756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4376" y="2332039"/>
                <a:ext cx="4210049" cy="3794125"/>
              </a:xfrm>
              <a:blipFill>
                <a:blip r:embed="rId3"/>
                <a:stretch>
                  <a:fillRect l="-2605" t="-1768" r="-3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ED73BD0-8AC5-4F4E-BC79-87ADA6A109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5" r="7054" b="5186"/>
          <a:stretch/>
        </p:blipFill>
        <p:spPr>
          <a:xfrm>
            <a:off x="762001" y="2095502"/>
            <a:ext cx="3762375" cy="43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68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189039"/>
            <a:ext cx="8355563" cy="1143000"/>
          </a:xfrm>
        </p:spPr>
        <p:txBody>
          <a:bodyPr>
            <a:normAutofit/>
          </a:bodyPr>
          <a:lstStyle/>
          <a:p>
            <a:r>
              <a:rPr lang="en-US" dirty="0"/>
              <a:t>Plots - Controls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1585D1A-E68D-404F-B2F8-1409BA2C6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4" r="6573"/>
          <a:stretch/>
        </p:blipFill>
        <p:spPr>
          <a:xfrm>
            <a:off x="804765" y="2095499"/>
            <a:ext cx="5145112" cy="437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FC4232-2036-43ED-9993-AA0030147D6C}"/>
                  </a:ext>
                </a:extLst>
              </p:cNvPr>
              <p:cNvSpPr txBox="1"/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FC4232-2036-43ED-9993-AA003014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72DC42-CD03-4AF6-AA04-173F41E065D9}"/>
                  </a:ext>
                </a:extLst>
              </p:cNvPr>
              <p:cNvSpPr txBox="1"/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72DC42-CD03-4AF6-AA04-173F41E0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blipFill>
                <a:blip r:embed="rId4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F22E54A1-BFE4-4C26-87AE-3F2960034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58010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E32C6300-F01F-4486-A28B-D706AB00C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4734138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324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518" y="1189039"/>
            <a:ext cx="7823719" cy="1143000"/>
          </a:xfrm>
        </p:spPr>
        <p:txBody>
          <a:bodyPr>
            <a:normAutofit/>
          </a:bodyPr>
          <a:lstStyle/>
          <a:p>
            <a:r>
              <a:rPr lang="en-US" dirty="0"/>
              <a:t>Plots - Commands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C4B60E3-9339-4ADE-B78B-86C7155B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93" y="2103439"/>
            <a:ext cx="5907614" cy="44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23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14533B-1C81-43D9-9C38-BABAD3E01F5E}"/>
                  </a:ext>
                </a:extLst>
              </p:cNvPr>
              <p:cNvSpPr txBox="1"/>
              <p:nvPr/>
            </p:nvSpPr>
            <p:spPr>
              <a:xfrm>
                <a:off x="6095999" y="2675980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14533B-1C81-43D9-9C38-BABAD3E0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675980"/>
                <a:ext cx="2020076" cy="1200329"/>
              </a:xfrm>
              <a:prstGeom prst="rect">
                <a:avLst/>
              </a:prstGeom>
              <a:blipFill>
                <a:blip r:embed="rId2"/>
                <a:stretch>
                  <a:fillRect l="-2417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3A307-265E-4667-B6EE-CBB3C724EEE4}"/>
                  </a:ext>
                </a:extLst>
              </p:cNvPr>
              <p:cNvSpPr txBox="1"/>
              <p:nvPr/>
            </p:nvSpPr>
            <p:spPr>
              <a:xfrm>
                <a:off x="6095999" y="4660674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3A307-265E-4667-B6EE-CBB3C724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660674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7" t="-3061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39B9384D-E739-4EC5-A9E4-CD988E162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4660674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D4A24BD6-E202-4AED-8376-116542AA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02027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7CABEE9-07D5-489A-BA2D-2A232C394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8" r="5587"/>
          <a:stretch/>
        </p:blipFill>
        <p:spPr>
          <a:xfrm>
            <a:off x="771525" y="2229265"/>
            <a:ext cx="5092328" cy="42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5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Closed-Loop || NZSP Design</a:t>
            </a:r>
            <a:br>
              <a:rPr lang="en-US" dirty="0"/>
            </a:br>
            <a:r>
              <a:rPr lang="en-US" dirty="0"/>
              <a:t>Sinusoidal Input</a:t>
            </a:r>
          </a:p>
        </p:txBody>
      </p:sp>
    </p:spTree>
    <p:extLst>
      <p:ext uri="{BB962C8B-B14F-4D97-AF65-F5344CB8AC3E}">
        <p14:creationId xmlns:p14="http://schemas.microsoft.com/office/powerpoint/2010/main" val="27118985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Closed Loop A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ACB7F-D071-44FA-AFCC-087EB1A9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87" y="3301625"/>
            <a:ext cx="7667625" cy="225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3F64F-322C-4803-8860-0B5D8A48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2895926"/>
            <a:ext cx="4895850" cy="3191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6E9D5-B1BC-4157-8AA9-87C996BC1E4E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05CA9-80AC-4C67-8F00-6ED09CD767A4}"/>
              </a:ext>
            </a:extLst>
          </p:cNvPr>
          <p:cNvSpPr txBox="1"/>
          <p:nvPr/>
        </p:nvSpPr>
        <p:spPr>
          <a:xfrm>
            <a:off x="3998406" y="6088691"/>
            <a:ext cx="152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Stable System</a:t>
            </a:r>
          </a:p>
        </p:txBody>
      </p:sp>
    </p:spTree>
    <p:extLst>
      <p:ext uri="{BB962C8B-B14F-4D97-AF65-F5344CB8AC3E}">
        <p14:creationId xmlns:p14="http://schemas.microsoft.com/office/powerpoint/2010/main" val="543814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88C4-12F9-442F-AA2A-E853B5EF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Actuators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80938-C848-4612-BF90-CDEBF8CE95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Adjusted actuators transfer function to: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Dynamics difficult to control with original actuators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Changed design to use actuators more commonly used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Provides better filtering on frequencies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80938-C848-4612-BF90-CDEBF8CE95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0" t="-3376" b="-2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2029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2A0FE-0779-4FEF-993D-09FB7FF7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18" y="2902453"/>
            <a:ext cx="5391150" cy="3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646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Damping Rations, Frequencies, and Rise Time Constants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9DBFF-358E-4951-992D-9613CF89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9" y="3427414"/>
            <a:ext cx="7575853" cy="27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10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Chosen Weighted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32308-934F-4FD9-9E78-F4CB9625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16319"/>
            <a:ext cx="5914119" cy="1757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67D0D-BF0D-4265-BAC7-7C6690E3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98" y="3016319"/>
            <a:ext cx="1803042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AEB16-B3CD-48FC-88D5-13A638ED9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29" y="4219056"/>
            <a:ext cx="1935259" cy="1824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BE3DC-6D5E-41AB-B563-EAF979200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18" y="5000105"/>
            <a:ext cx="5892401" cy="89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438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9106D-8896-4FDF-B9D1-FCBF44E1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2480925"/>
            <a:ext cx="7117797" cy="215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2BE31E-FE8F-455B-BEA0-2DF47135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230" y="5011737"/>
            <a:ext cx="1560135" cy="10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70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States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2223C1-A150-4B67-A8AC-40EFD9A1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3" t="2361" r="6273" b="4445"/>
          <a:stretch/>
        </p:blipFill>
        <p:spPr>
          <a:xfrm>
            <a:off x="781619" y="2114550"/>
            <a:ext cx="3790381" cy="44386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D4A9C-9329-49B4-BC40-C7C21DCB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6" y="2332039"/>
            <a:ext cx="4210049" cy="379412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state followed the desired state output with minimal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Experienced a small phase shift between desired and actual state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Realistic to have some sort of lag in a system</a:t>
            </a:r>
          </a:p>
        </p:txBody>
      </p:sp>
    </p:spTree>
    <p:extLst>
      <p:ext uri="{BB962C8B-B14F-4D97-AF65-F5344CB8AC3E}">
        <p14:creationId xmlns:p14="http://schemas.microsoft.com/office/powerpoint/2010/main" val="3929159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189039"/>
            <a:ext cx="8355563" cy="1143000"/>
          </a:xfrm>
        </p:spPr>
        <p:txBody>
          <a:bodyPr>
            <a:normAutofit/>
          </a:bodyPr>
          <a:lstStyle/>
          <a:p>
            <a:r>
              <a:rPr lang="en-US" dirty="0"/>
              <a:t>Plots - Controls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628A73-C760-407B-B8D8-690E01A90FDD}"/>
                  </a:ext>
                </a:extLst>
              </p:cNvPr>
              <p:cNvSpPr txBox="1"/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628A73-C760-407B-B8D8-690E01A90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blipFill>
                <a:blip r:embed="rId2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E4DA7-F5E5-4FD6-AB02-71B162CC1F71}"/>
                  </a:ext>
                </a:extLst>
              </p:cNvPr>
              <p:cNvSpPr txBox="1"/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E4DA7-F5E5-4FD6-AB02-71B162CC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90A68F6D-D840-4AD9-94C6-6DA455089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58010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9EC75C88-E603-48E8-8507-9546FF64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4734138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0C8B15-27E4-462B-9CB4-FFB39946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189163"/>
            <a:ext cx="5615516" cy="42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42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518" y="1189039"/>
            <a:ext cx="7823719" cy="1143000"/>
          </a:xfrm>
        </p:spPr>
        <p:txBody>
          <a:bodyPr>
            <a:normAutofit/>
          </a:bodyPr>
          <a:lstStyle/>
          <a:p>
            <a:r>
              <a:rPr lang="en-US" dirty="0"/>
              <a:t>Plots - Commands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BE426A4-F113-4CB0-A542-B4DA0B25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49" y="2143124"/>
            <a:ext cx="5854701" cy="43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78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074218-4071-48FC-B65A-E7F26829F8CD}"/>
                  </a:ext>
                </a:extLst>
              </p:cNvPr>
              <p:cNvSpPr txBox="1"/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074218-4071-48FC-B65A-E7F26829F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656836"/>
                <a:ext cx="2020076" cy="1200329"/>
              </a:xfrm>
              <a:prstGeom prst="rect">
                <a:avLst/>
              </a:prstGeom>
              <a:blipFill>
                <a:blip r:embed="rId2"/>
                <a:stretch>
                  <a:fillRect l="-2410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8EBBF2-0850-4E45-A0D4-D21732F6C040}"/>
                  </a:ext>
                </a:extLst>
              </p:cNvPr>
              <p:cNvSpPr txBox="1"/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rates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8EBBF2-0850-4E45-A0D4-D21732F6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660674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3061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A5FB91D4-87F8-4F28-8DE5-A3A0D4EC9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02027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CAF98486-23C8-4AB6-B46F-1531832E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90" y="4700699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A7A00C5-988B-46BE-9B5D-A64A89F2C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69" y="20574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038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88A4-B886-4E47-9385-2DEAEC5B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38" y="2872522"/>
            <a:ext cx="663526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Closed-Loop || PI-NZSP Design</a:t>
            </a:r>
            <a:br>
              <a:rPr lang="en-US" dirty="0"/>
            </a:br>
            <a:r>
              <a:rPr lang="en-US" dirty="0"/>
              <a:t>Step Input</a:t>
            </a:r>
          </a:p>
        </p:txBody>
      </p:sp>
    </p:spTree>
    <p:extLst>
      <p:ext uri="{BB962C8B-B14F-4D97-AF65-F5344CB8AC3E}">
        <p14:creationId xmlns:p14="http://schemas.microsoft.com/office/powerpoint/2010/main" val="34448929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0CA7-8819-4444-8759-90961CC5C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New State and Control Matrices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5E4C8-3E5E-40B7-9308-391F6E066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05411"/>
            <a:ext cx="4876800" cy="3576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7B214-C8A7-42EA-85FB-8D21B384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13" y="3123852"/>
            <a:ext cx="1643628" cy="17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6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88C4-12F9-442F-AA2A-E853B5EF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Actuators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ED485-A3F2-418A-B747-D5C92D95C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332039"/>
            <a:ext cx="7239000" cy="2239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18584-5704-43F0-9B54-1E05FE6B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05" y="4481513"/>
            <a:ext cx="1286789" cy="195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40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BDEF-C7D6-4EAA-9FD7-79C697A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8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Controllable: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80CA7-8819-4444-8759-90961CC5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2C13EA5-C7CC-4863-AE68-2B9046B0A08C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D7D20-DDDB-4A4B-8BA2-67B9D437BF73}"/>
              </a:ext>
            </a:extLst>
          </p:cNvPr>
          <p:cNvSpPr txBox="1"/>
          <p:nvPr/>
        </p:nvSpPr>
        <p:spPr>
          <a:xfrm>
            <a:off x="2637378" y="6092168"/>
            <a:ext cx="386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 is observable and controllable.</a:t>
            </a:r>
          </a:p>
        </p:txBody>
      </p:sp>
    </p:spTree>
    <p:extLst>
      <p:ext uri="{BB962C8B-B14F-4D97-AF65-F5344CB8AC3E}">
        <p14:creationId xmlns:p14="http://schemas.microsoft.com/office/powerpoint/2010/main" val="1406815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Closed Loop A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B5F4F-7BA8-4D32-9C76-79CBB93E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909335"/>
            <a:ext cx="4324349" cy="32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467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B4D7D-4970-4002-BE52-B5818EBF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32" y="2919439"/>
            <a:ext cx="4442417" cy="3123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D4AE53-261C-43B1-9968-B9979C0725AA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DFA91-DF91-4B50-9773-099229B311DD}"/>
              </a:ext>
            </a:extLst>
          </p:cNvPr>
          <p:cNvSpPr txBox="1"/>
          <p:nvPr/>
        </p:nvSpPr>
        <p:spPr>
          <a:xfrm>
            <a:off x="3667038" y="6086323"/>
            <a:ext cx="180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Unstable system</a:t>
            </a:r>
          </a:p>
        </p:txBody>
      </p:sp>
    </p:spTree>
    <p:extLst>
      <p:ext uri="{BB962C8B-B14F-4D97-AF65-F5344CB8AC3E}">
        <p14:creationId xmlns:p14="http://schemas.microsoft.com/office/powerpoint/2010/main" val="15155223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Eigenvectors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F638F-F663-4765-8585-91EF902B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2827010"/>
            <a:ext cx="5114925" cy="36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903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Damping Rations, Frequencies, and Rise Time Constants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0138E-6C66-4617-8D7F-13437D84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475039"/>
            <a:ext cx="7219950" cy="28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79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Chosen Weighted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9E31A-14D5-497B-9722-2CCEE98D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93" y="2935206"/>
            <a:ext cx="4443413" cy="2081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0A1E5E-166B-494E-9913-A01EA891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426" y="5149152"/>
            <a:ext cx="1373145" cy="938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B7ED07-FC8F-4E02-AD5D-04F3530BFAC5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62E69-C096-43E2-9925-2531FC62C12E}"/>
              </a:ext>
            </a:extLst>
          </p:cNvPr>
          <p:cNvSpPr txBox="1"/>
          <p:nvPr/>
        </p:nvSpPr>
        <p:spPr>
          <a:xfrm>
            <a:off x="927938" y="6087364"/>
            <a:ext cx="738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Best response came by leaving state weights alone, and weighting controls. </a:t>
            </a:r>
          </a:p>
        </p:txBody>
      </p:sp>
    </p:spTree>
    <p:extLst>
      <p:ext uri="{BB962C8B-B14F-4D97-AF65-F5344CB8AC3E}">
        <p14:creationId xmlns:p14="http://schemas.microsoft.com/office/powerpoint/2010/main" val="4747526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Gains &amp; Weighted Matrices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B4C07-9AEA-431D-8045-D71E8F28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12931"/>
            <a:ext cx="5798634" cy="4378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F47B4-C902-4CEE-963C-AFB10CD23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254" y="2131766"/>
            <a:ext cx="1762125" cy="187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755D5E-255E-435B-A145-6B8B41B81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324" y="4486498"/>
            <a:ext cx="5223417" cy="190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04605-E911-45C2-9949-A1311C444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692" y="4148807"/>
            <a:ext cx="1619250" cy="7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05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Steady State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8FC83-8795-4034-AABF-F64DA7BC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992439"/>
            <a:ext cx="1714500" cy="3133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5E2AE-8026-4923-A874-587CBA08C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92563"/>
            <a:ext cx="2190750" cy="1133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0EA90F-D6CA-4B49-9EB7-BC29FCFB74EA}"/>
              </a:ext>
            </a:extLst>
          </p:cNvPr>
          <p:cNvSpPr/>
          <p:nvPr/>
        </p:nvSpPr>
        <p:spPr>
          <a:xfrm>
            <a:off x="0" y="6126164"/>
            <a:ext cx="9144000" cy="286359"/>
          </a:xfrm>
          <a:prstGeom prst="rect">
            <a:avLst/>
          </a:prstGeom>
          <a:solidFill>
            <a:srgbClr val="5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62A9F-AFD2-439C-913E-D9FCE314FF05}"/>
              </a:ext>
            </a:extLst>
          </p:cNvPr>
          <p:cNvSpPr txBox="1"/>
          <p:nvPr/>
        </p:nvSpPr>
        <p:spPr>
          <a:xfrm>
            <a:off x="3686176" y="6080738"/>
            <a:ext cx="186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Units in radians.</a:t>
            </a:r>
          </a:p>
        </p:txBody>
      </p:sp>
    </p:spTree>
    <p:extLst>
      <p:ext uri="{BB962C8B-B14F-4D97-AF65-F5344CB8AC3E}">
        <p14:creationId xmlns:p14="http://schemas.microsoft.com/office/powerpoint/2010/main" val="18773269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-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F3FA2EC-6930-425D-A3AB-934C9305B3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4376" y="2332039"/>
                <a:ext cx="4210049" cy="379412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Could not obtain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/>
                  <a:t> overshoot on state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overshoot from desired output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Overall, large error for system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F3FA2EC-6930-425D-A3AB-934C9305B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4376" y="2332039"/>
                <a:ext cx="4210049" cy="3794125"/>
              </a:xfrm>
              <a:blipFill>
                <a:blip r:embed="rId2"/>
                <a:stretch>
                  <a:fillRect l="-2605" t="-1768" r="-3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9520A4F-C6D0-48E3-8E08-6E4AD7B19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0" t="1945" r="7179" b="5278"/>
          <a:stretch/>
        </p:blipFill>
        <p:spPr>
          <a:xfrm>
            <a:off x="533779" y="2113758"/>
            <a:ext cx="4038221" cy="43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208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189039"/>
            <a:ext cx="8355563" cy="1143000"/>
          </a:xfrm>
        </p:spPr>
        <p:txBody>
          <a:bodyPr>
            <a:normAutofit/>
          </a:bodyPr>
          <a:lstStyle/>
          <a:p>
            <a:r>
              <a:rPr lang="en-US" dirty="0"/>
              <a:t>Plots - Controls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9DD583A-0CCA-4591-9489-BBFD42A8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093118"/>
            <a:ext cx="5895975" cy="4421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7DE27E-2AA2-4CC9-A76A-8204E259FBBD}"/>
                  </a:ext>
                </a:extLst>
              </p:cNvPr>
              <p:cNvSpPr txBox="1"/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Aileron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7DE27E-2AA2-4CC9-A76A-8204E259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2703486"/>
                <a:ext cx="2020076" cy="1200329"/>
              </a:xfrm>
              <a:prstGeom prst="rect">
                <a:avLst/>
              </a:prstGeom>
              <a:blipFill>
                <a:blip r:embed="rId3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CF1344-45A5-4AD9-859E-E5D639C059F2}"/>
                  </a:ext>
                </a:extLst>
              </p:cNvPr>
              <p:cNvSpPr txBox="1"/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Requirement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Rudder positions shall stay under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CF1344-45A5-4AD9-859E-E5D639C0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4" y="4709149"/>
                <a:ext cx="2020076" cy="1200329"/>
              </a:xfrm>
              <a:prstGeom prst="rect">
                <a:avLst/>
              </a:prstGeom>
              <a:blipFill>
                <a:blip r:embed="rId4"/>
                <a:stretch>
                  <a:fillRect l="-2410" t="-2538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771761A8-8581-443D-9B0E-D741E0340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2758010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heck mark is a predominant affirmative symbol of convenience in the  English-speaking world because of its instant and fa… | Clip art, Free clip  art, Image icon">
            <a:extLst>
              <a:ext uri="{FF2B5EF4-FFF2-40B4-BE49-F238E27FC236}">
                <a16:creationId xmlns:a16="http://schemas.microsoft.com/office/drawing/2014/main" id="{E6D05CB3-C557-4E4B-897F-A882255E7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92" y="4734138"/>
            <a:ext cx="1007739" cy="9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01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16983</TotalTime>
  <Words>2427</Words>
  <Application>Microsoft Office PowerPoint</Application>
  <PresentationFormat>On-screen Show (4:3)</PresentationFormat>
  <Paragraphs>520</Paragraphs>
  <Slides>151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7" baseType="lpstr">
      <vt:lpstr>Arial</vt:lpstr>
      <vt:lpstr>Calibri</vt:lpstr>
      <vt:lpstr>Cambria Math</vt:lpstr>
      <vt:lpstr>Georgia</vt:lpstr>
      <vt:lpstr>Tungsten Medium</vt:lpstr>
      <vt:lpstr>Office Theme</vt:lpstr>
      <vt:lpstr>SR-71 Control Design</vt:lpstr>
      <vt:lpstr>Overview</vt:lpstr>
      <vt:lpstr>Project Statement</vt:lpstr>
      <vt:lpstr>Problem Statement</vt:lpstr>
      <vt:lpstr>Problem Statement</vt:lpstr>
      <vt:lpstr>Lateral Model SR-71</vt:lpstr>
      <vt:lpstr>Original Actuators</vt:lpstr>
      <vt:lpstr>Adjusting Actuators</vt:lpstr>
      <vt:lpstr>Adding Actuators System</vt:lpstr>
      <vt:lpstr>Adding Actuators System</vt:lpstr>
      <vt:lpstr>Step Input for NZSP</vt:lpstr>
      <vt:lpstr>Step Input for NZSP</vt:lpstr>
      <vt:lpstr>Initial Sinusoidal Input</vt:lpstr>
      <vt:lpstr>Adjusted Sinusoidal Input</vt:lpstr>
      <vt:lpstr>Notes</vt:lpstr>
      <vt:lpstr>Open-Loop Flight Characteristics</vt:lpstr>
      <vt:lpstr>Open Loop Characteristics</vt:lpstr>
      <vt:lpstr>Open Loop Characteristics</vt:lpstr>
      <vt:lpstr>Open-Loop Characteristics</vt:lpstr>
      <vt:lpstr>Open-Loop Characteristics</vt:lpstr>
      <vt:lpstr>Open-Loop Characteristics</vt:lpstr>
      <vt:lpstr>Open-Loop Characteristics</vt:lpstr>
      <vt:lpstr>Open-Loop Characteristics</vt:lpstr>
      <vt:lpstr>Open-Loop Characteristics</vt:lpstr>
      <vt:lpstr>Selection of Sample Period</vt:lpstr>
      <vt:lpstr>Selection of Sample Period</vt:lpstr>
      <vt:lpstr>Controllability</vt:lpstr>
      <vt:lpstr>Observability</vt:lpstr>
      <vt:lpstr>Frequency Domain Analysis</vt:lpstr>
      <vt:lpstr>Frequency Domain Analysis</vt:lpstr>
      <vt:lpstr>Frequency Domain Analysis</vt:lpstr>
      <vt:lpstr>Design Requirements</vt:lpstr>
      <vt:lpstr>Design Requirements</vt:lpstr>
      <vt:lpstr>Changes in Requirements</vt:lpstr>
      <vt:lpstr>Idealistic Design</vt:lpstr>
      <vt:lpstr>Idealistic Design</vt:lpstr>
      <vt:lpstr>Closed-Loop || SDR Design</vt:lpstr>
      <vt:lpstr>Characteristics</vt:lpstr>
      <vt:lpstr>Characteristics</vt:lpstr>
      <vt:lpstr>Characteristics</vt:lpstr>
      <vt:lpstr>Characteristics</vt:lpstr>
      <vt:lpstr>Gains &amp; Weighted Matrices</vt:lpstr>
      <vt:lpstr>Gains &amp; Weighted Matrices</vt:lpstr>
      <vt:lpstr>Plots - States</vt:lpstr>
      <vt:lpstr>Plots - Controls</vt:lpstr>
      <vt:lpstr>Plots - Commands</vt:lpstr>
      <vt:lpstr>Plots - Rates</vt:lpstr>
      <vt:lpstr>Frequency Domain Analysis</vt:lpstr>
      <vt:lpstr>Frequency Domain Analysis</vt:lpstr>
      <vt:lpstr>Closed-Loop || PI-SDR Design</vt:lpstr>
      <vt:lpstr>Set-Up</vt:lpstr>
      <vt:lpstr>Set-Up</vt:lpstr>
      <vt:lpstr>Characteristics</vt:lpstr>
      <vt:lpstr>Characteristics</vt:lpstr>
      <vt:lpstr>Characteristics</vt:lpstr>
      <vt:lpstr>Characteristics</vt:lpstr>
      <vt:lpstr>Gains &amp; Weighted Matrices</vt:lpstr>
      <vt:lpstr>Gains &amp; Weighted Matrices</vt:lpstr>
      <vt:lpstr>Plots - States</vt:lpstr>
      <vt:lpstr>Plots - Controls</vt:lpstr>
      <vt:lpstr>Plots - Commands</vt:lpstr>
      <vt:lpstr>Plots - Rates</vt:lpstr>
      <vt:lpstr>Frequency Domain Analysis</vt:lpstr>
      <vt:lpstr>Frequency Domain Analysis</vt:lpstr>
      <vt:lpstr>Closed-Loop || NZSP Design Step Input</vt:lpstr>
      <vt:lpstr>Characteristics</vt:lpstr>
      <vt:lpstr>Characteristics</vt:lpstr>
      <vt:lpstr>Characteristics</vt:lpstr>
      <vt:lpstr>Characteristics</vt:lpstr>
      <vt:lpstr>Gains &amp; Weighted Matrices</vt:lpstr>
      <vt:lpstr>Gains &amp; Weighted Matrices</vt:lpstr>
      <vt:lpstr>Characteristics</vt:lpstr>
      <vt:lpstr>Plots - States</vt:lpstr>
      <vt:lpstr>Plots - Controls</vt:lpstr>
      <vt:lpstr>Plots - Commands</vt:lpstr>
      <vt:lpstr>Plots - Rates</vt:lpstr>
      <vt:lpstr>Closed-Loop || NZSP Design Sinusoidal Input</vt:lpstr>
      <vt:lpstr>Characteristics</vt:lpstr>
      <vt:lpstr>Characteristics</vt:lpstr>
      <vt:lpstr>Characteristics</vt:lpstr>
      <vt:lpstr>Characteristics</vt:lpstr>
      <vt:lpstr>Gains &amp; Weighted Matrices</vt:lpstr>
      <vt:lpstr>Gains &amp; Weighted Matrices</vt:lpstr>
      <vt:lpstr>Plots - States</vt:lpstr>
      <vt:lpstr>Plots - Controls</vt:lpstr>
      <vt:lpstr>Plots - Commands</vt:lpstr>
      <vt:lpstr>Plots - Rates</vt:lpstr>
      <vt:lpstr>Closed-Loop || PI-NZSP Design Step Input</vt:lpstr>
      <vt:lpstr>Set-Up</vt:lpstr>
      <vt:lpstr>Set-Up</vt:lpstr>
      <vt:lpstr>Characteristics</vt:lpstr>
      <vt:lpstr>Characteristics</vt:lpstr>
      <vt:lpstr>Characteristics</vt:lpstr>
      <vt:lpstr>Characteristics</vt:lpstr>
      <vt:lpstr>Gains &amp; Weighted Matrices</vt:lpstr>
      <vt:lpstr>Gains &amp; Weighted Matrices</vt:lpstr>
      <vt:lpstr>Characteristics</vt:lpstr>
      <vt:lpstr>Plots - States</vt:lpstr>
      <vt:lpstr>Plots - Controls</vt:lpstr>
      <vt:lpstr>Plots - Commands</vt:lpstr>
      <vt:lpstr>Plots - Rates</vt:lpstr>
      <vt:lpstr>Closed-Loop || PI-NZSP Design Sinusoidal Input</vt:lpstr>
      <vt:lpstr>Set-Up</vt:lpstr>
      <vt:lpstr>Set-Up</vt:lpstr>
      <vt:lpstr>Characteristics</vt:lpstr>
      <vt:lpstr>Characteristics</vt:lpstr>
      <vt:lpstr>Characteristics</vt:lpstr>
      <vt:lpstr>Characteristics</vt:lpstr>
      <vt:lpstr>Gains &amp; Weighted Matrices</vt:lpstr>
      <vt:lpstr>Gains &amp; Weighted Matrices</vt:lpstr>
      <vt:lpstr>Plots - States</vt:lpstr>
      <vt:lpstr>Plots - Controls</vt:lpstr>
      <vt:lpstr>Plots - Commands</vt:lpstr>
      <vt:lpstr>Plots - Rates</vt:lpstr>
      <vt:lpstr>Closed-Loop || PIF-NZSP-CRW Design Step Input</vt:lpstr>
      <vt:lpstr>Set-Up</vt:lpstr>
      <vt:lpstr>Set-Up</vt:lpstr>
      <vt:lpstr>Characteristics</vt:lpstr>
      <vt:lpstr>Characteristics</vt:lpstr>
      <vt:lpstr>Characteristics</vt:lpstr>
      <vt:lpstr>Characteristics</vt:lpstr>
      <vt:lpstr>Gains &amp; Weighted Matrices</vt:lpstr>
      <vt:lpstr>Gains &amp; Weighted Matrices</vt:lpstr>
      <vt:lpstr>Characteristics</vt:lpstr>
      <vt:lpstr>Plots - States</vt:lpstr>
      <vt:lpstr>Plots - Controls</vt:lpstr>
      <vt:lpstr>Plots - Commands</vt:lpstr>
      <vt:lpstr>Plots - Rates</vt:lpstr>
      <vt:lpstr>Closed-Loop || PIF-NZSP-CRW Design Sinusoidal Input</vt:lpstr>
      <vt:lpstr>Set-Up</vt:lpstr>
      <vt:lpstr>Set-Up</vt:lpstr>
      <vt:lpstr>Characteristics</vt:lpstr>
      <vt:lpstr>Characteristics</vt:lpstr>
      <vt:lpstr>Characteristics</vt:lpstr>
      <vt:lpstr>Characteristics</vt:lpstr>
      <vt:lpstr>Gains &amp; Weighted Matrices</vt:lpstr>
      <vt:lpstr>Gains &amp; Weighted Matrices</vt:lpstr>
      <vt:lpstr>Characteristics</vt:lpstr>
      <vt:lpstr>Plots - States</vt:lpstr>
      <vt:lpstr>Plots - Controls</vt:lpstr>
      <vt:lpstr>Plots - Commands</vt:lpstr>
      <vt:lpstr>Plots - Rates</vt:lpstr>
      <vt:lpstr>Closing Comments</vt:lpstr>
      <vt:lpstr>Closing Comments</vt:lpstr>
      <vt:lpstr>Closing Comments</vt:lpstr>
      <vt:lpstr>Closing Comments</vt:lpstr>
      <vt:lpstr>Closing Comments</vt:lpstr>
      <vt:lpstr>Closing Comments</vt:lpstr>
      <vt:lpstr>Next Iteration</vt:lpstr>
      <vt:lpstr>Next Iteration</vt:lpstr>
      <vt:lpstr>PowerPoint Presentation</vt:lpstr>
    </vt:vector>
  </TitlesOfParts>
  <Company>Texas A&amp;M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Larua Root</dc:creator>
  <cp:lastModifiedBy>Victoria Nagorski</cp:lastModifiedBy>
  <cp:revision>194</cp:revision>
  <cp:lastPrinted>2020-11-30T04:23:33Z</cp:lastPrinted>
  <dcterms:created xsi:type="dcterms:W3CDTF">2017-04-06T15:59:40Z</dcterms:created>
  <dcterms:modified xsi:type="dcterms:W3CDTF">2020-11-30T22:09:51Z</dcterms:modified>
</cp:coreProperties>
</file>